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398" r:id="rId3"/>
    <p:sldId id="430" r:id="rId4"/>
    <p:sldId id="399" r:id="rId5"/>
    <p:sldId id="402" r:id="rId6"/>
    <p:sldId id="400" r:id="rId7"/>
    <p:sldId id="401" r:id="rId8"/>
    <p:sldId id="407" r:id="rId9"/>
    <p:sldId id="403" r:id="rId10"/>
    <p:sldId id="428" r:id="rId11"/>
    <p:sldId id="422" r:id="rId12"/>
    <p:sldId id="405" r:id="rId13"/>
    <p:sldId id="429" r:id="rId14"/>
    <p:sldId id="431" r:id="rId15"/>
    <p:sldId id="419" r:id="rId16"/>
    <p:sldId id="426" r:id="rId17"/>
    <p:sldId id="420" r:id="rId18"/>
    <p:sldId id="404" r:id="rId19"/>
    <p:sldId id="408" r:id="rId20"/>
    <p:sldId id="424" r:id="rId21"/>
    <p:sldId id="406" r:id="rId22"/>
    <p:sldId id="421" r:id="rId23"/>
    <p:sldId id="432" r:id="rId24"/>
    <p:sldId id="410" r:id="rId25"/>
    <p:sldId id="397" r:id="rId26"/>
    <p:sldId id="417" r:id="rId27"/>
    <p:sldId id="411" r:id="rId28"/>
    <p:sldId id="418" r:id="rId29"/>
    <p:sldId id="412" r:id="rId30"/>
    <p:sldId id="409" r:id="rId31"/>
    <p:sldId id="414" r:id="rId32"/>
    <p:sldId id="415" r:id="rId33"/>
    <p:sldId id="416" r:id="rId34"/>
    <p:sldId id="425" r:id="rId35"/>
    <p:sldId id="427" r:id="rId36"/>
    <p:sldId id="26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920" autoAdjust="0"/>
  </p:normalViewPr>
  <p:slideViewPr>
    <p:cSldViewPr snapToGrid="0">
      <p:cViewPr>
        <p:scale>
          <a:sx n="100" d="100"/>
          <a:sy n="100" d="100"/>
        </p:scale>
        <p:origin x="30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747D3C-0FE8-48CD-ABE8-2F27A3675F13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5841D-9202-401D-8230-986CBD680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69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5841D-9202-401D-8230-986CBD6804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982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E5E1A-9C8C-46AD-81E4-38711766F2B8}" type="datetime10">
              <a:rPr lang="en-US" smtClean="0"/>
              <a:t>10:18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76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31B6B-0932-4247-8245-8F27FDE5EEEA}" type="datetime10">
              <a:rPr lang="en-US" smtClean="0"/>
              <a:t>10:18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599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902E-9007-4551-B744-B2B2B6BC9C56}" type="datetime10">
              <a:rPr lang="en-US" smtClean="0"/>
              <a:t>10:18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70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10:18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56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9932A-0FAF-4438-B561-2C6A2226D8DA}" type="datetime10">
              <a:rPr lang="en-US" smtClean="0"/>
              <a:t>10:18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302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CBC7E-FF97-495E-8EA6-C5BAD3AE314C}" type="datetime10">
              <a:rPr lang="en-US" smtClean="0"/>
              <a:t>10:18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07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D53F-7ACA-4B0B-B523-4F46A2824FC5}" type="datetime10">
              <a:rPr lang="en-US" smtClean="0"/>
              <a:t>10:18</a:t>
            </a:fld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24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DC268-431E-4349-9A45-98FD4D86C13F}" type="datetime10">
              <a:rPr lang="en-US" smtClean="0"/>
              <a:t>10:18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8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B4175-704E-4DD3-9E08-6D81C044BEE2}" type="datetime10">
              <a:rPr lang="en-US" smtClean="0"/>
              <a:t>10:18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72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E131A-5425-4BE3-A567-B8E7A0687957}" type="datetime10">
              <a:rPr lang="en-US" smtClean="0"/>
              <a:t>10:18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82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62BD-8D8B-46AD-9B8C-A463E47E2FF7}" type="datetime10">
              <a:rPr lang="en-US" smtClean="0"/>
              <a:t>10:18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21985-4801-4ED1-847D-F9AC44EE7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31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174172"/>
            <a:ext cx="10515600" cy="959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422400"/>
            <a:ext cx="10515600" cy="47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476344" y="6376591"/>
            <a:ext cx="28774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003300"/>
                </a:solidFill>
                <a:latin typeface="Arial Narrow" panose="020B0606020202030204" pitchFamily="34" charset="0"/>
              </a:defRPr>
            </a:lvl1pPr>
          </a:lstStyle>
          <a:p>
            <a:fld id="{3F83F346-FC3B-4FAE-9C55-E22FC3EDEB65}" type="datetime10">
              <a:rPr lang="en-US" smtClean="0"/>
              <a:pPr/>
              <a:t>10:18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3300"/>
                </a:solidFill>
              </a:defRPr>
            </a:lvl1pPr>
          </a:lstStyle>
          <a:p>
            <a:fld id="{BF021985-4801-4ED1-847D-F9AC44EE796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églalap 6"/>
          <p:cNvSpPr/>
          <p:nvPr userDrawn="1"/>
        </p:nvSpPr>
        <p:spPr>
          <a:xfrm>
            <a:off x="0" y="1167618"/>
            <a:ext cx="12192000" cy="98474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églalap 7"/>
          <p:cNvSpPr/>
          <p:nvPr userDrawn="1"/>
        </p:nvSpPr>
        <p:spPr>
          <a:xfrm>
            <a:off x="0" y="6234797"/>
            <a:ext cx="12192000" cy="98474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zövegdoboz 9"/>
          <p:cNvSpPr txBox="1"/>
          <p:nvPr userDrawn="1"/>
        </p:nvSpPr>
        <p:spPr>
          <a:xfrm>
            <a:off x="3802744" y="6354246"/>
            <a:ext cx="467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rgbClr val="003300"/>
                </a:solidFill>
                <a:latin typeface="Arial Narrow" panose="020B0606020202030204" pitchFamily="34" charset="0"/>
              </a:rPr>
              <a:t>Adatforrások</a:t>
            </a:r>
            <a:endParaRPr lang="en-US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055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3300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rgbClr val="003300"/>
          </a:solidFill>
          <a:latin typeface="Arial Narrow" panose="020B0606020202030204" pitchFamily="34" charset="0"/>
          <a:ea typeface="+mn-ea"/>
          <a:cs typeface="+mn-cs"/>
        </a:defRPr>
      </a:lvl1pPr>
      <a:lvl2pPr marL="534988" indent="-228600" algn="l" defTabSz="914400" rtl="0" eaLnBrk="1" latinLnBrk="0" hangingPunct="1">
        <a:lnSpc>
          <a:spcPct val="90000"/>
        </a:lnSpc>
        <a:spcBef>
          <a:spcPts val="500"/>
        </a:spcBef>
        <a:buFont typeface="Arial Narrow" panose="020B0606020202030204" pitchFamily="34" charset="0"/>
        <a:buChar char="–"/>
        <a:defRPr sz="2400" kern="1200">
          <a:solidFill>
            <a:srgbClr val="006600"/>
          </a:solidFill>
          <a:latin typeface="Arial Narrow" panose="020B0606020202030204" pitchFamily="34" charset="0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rgbClr val="006600"/>
          </a:solidFill>
          <a:latin typeface="Courier New" panose="02070309020205020404" pitchFamily="49" charset="0"/>
          <a:ea typeface="+mn-ea"/>
          <a:cs typeface="Courier New" panose="02070309020205020404" pitchFamily="49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re.jrc.ec.europa.e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energy-industry-geolab.jrc.ec.europa.eu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map.hugeo.hu/ogre/" TargetMode="External"/><Relationship Id="rId2" Type="http://schemas.openxmlformats.org/officeDocument/2006/relationships/hyperlink" Target="https://citiwatts.eu/ma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euf.maps.arcgis.com/apps/webappviewer/index.html?id=8d51f3708ea54fb9b732ba0c94409133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citiwatts.eu/ma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limate.copernicus.eu/" TargetMode="External"/><Relationship Id="rId7" Type="http://schemas.openxmlformats.org/officeDocument/2006/relationships/image" Target="../media/image34.jpeg"/><Relationship Id="rId2" Type="http://schemas.openxmlformats.org/officeDocument/2006/relationships/hyperlink" Target="https://globalwindatlas.info/e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hyperlink" Target="https://map.neweuropeanwindatlas.eu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globalwindatlas.info/e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map.neweuropeanwindatlas.eu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grdc.bafg.de/" TargetMode="External"/><Relationship Id="rId2" Type="http://schemas.openxmlformats.org/officeDocument/2006/relationships/hyperlink" Target="https://www.hydrosheds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citiwatts.eu/ma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ownload.geofabrik.de/" TargetMode="External"/><Relationship Id="rId2" Type="http://schemas.openxmlformats.org/officeDocument/2006/relationships/hyperlink" Target="https://www.openstreetmap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hyperlink" Target="https://overpass-turbo.eu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download.geofabrik.d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download.geofabrik.de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alapterkep.termeszetem.hu/" TargetMode="External"/><Relationship Id="rId2" Type="http://schemas.openxmlformats.org/officeDocument/2006/relationships/hyperlink" Target="https://land.copernicus.e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land.copernicus.e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://alapterkep.termeszetem.h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kh.hu/" TargetMode="External"/><Relationship Id="rId2" Type="http://schemas.openxmlformats.org/officeDocument/2006/relationships/hyperlink" Target="https://lechnerkozpont.hu/oldal/adatkoro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hyperlink" Target="https://odp.met.hu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map.ksh.hu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map.ksh.hu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map.ksh.h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lobalsolaratlas.info/" TargetMode="External"/><Relationship Id="rId2" Type="http://schemas.openxmlformats.org/officeDocument/2006/relationships/hyperlink" Target="https://power.larc.nasa.gov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nappalhajtva.budapest.hu/" TargetMode="External"/><Relationship Id="rId2" Type="http://schemas.openxmlformats.org/officeDocument/2006/relationships/hyperlink" Target="https://re.jrc.ec.europa.e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power.larc.nasa.gov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globalsolaratlas.info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noProof="0" dirty="0"/>
              <a:t>Adatforrások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noProof="0" dirty="0"/>
              <a:t>Térinformatika az energiatervezésben</a:t>
            </a:r>
          </a:p>
          <a:p>
            <a:r>
              <a:rPr lang="hu-HU" noProof="0"/>
              <a:t>2026.03.03.</a:t>
            </a:r>
            <a:endParaRPr lang="hu-HU" noProof="0" dirty="0"/>
          </a:p>
          <a:p>
            <a:r>
              <a:rPr lang="hu-HU" noProof="0" dirty="0"/>
              <a:t>Bede-Fazekas Ákos</a:t>
            </a:r>
          </a:p>
        </p:txBody>
      </p:sp>
    </p:spTree>
    <p:extLst>
      <p:ext uri="{BB962C8B-B14F-4D97-AF65-F5344CB8AC3E}">
        <p14:creationId xmlns:p14="http://schemas.microsoft.com/office/powerpoint/2010/main" val="2802642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82C20-7F1D-D4E1-4F3D-D775B3003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81A8E4D-52B3-C337-3F4A-610FA2E16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/>
              <a:t>Global </a:t>
            </a:r>
            <a:r>
              <a:rPr lang="hu-HU" noProof="0" dirty="0" err="1"/>
              <a:t>Solar</a:t>
            </a:r>
            <a:r>
              <a:rPr lang="hu-HU" noProof="0" dirty="0"/>
              <a:t> Atlas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721D14C-B5E4-D3E4-91CF-A455C656A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5939789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töltsük le az éves adatokat </a:t>
            </a:r>
            <a:r>
              <a:rPr lang="hu-HU" dirty="0" err="1"/>
              <a:t>geoTiff</a:t>
            </a:r>
            <a:r>
              <a:rPr lang="hu-HU" dirty="0"/>
              <a:t> formátumban</a:t>
            </a:r>
          </a:p>
          <a:p>
            <a:pPr lvl="1"/>
            <a:r>
              <a:rPr lang="hu-HU" dirty="0"/>
              <a:t>a letöltési oldal alján keresendő:</a:t>
            </a:r>
            <a:br>
              <a:rPr lang="hu-HU" dirty="0"/>
            </a:br>
            <a:r>
              <a:rPr lang="hu-HU" i="1" dirty="0" err="1"/>
              <a:t>Gis</a:t>
            </a:r>
            <a:r>
              <a:rPr lang="hu-HU" i="1" dirty="0"/>
              <a:t> </a:t>
            </a:r>
            <a:r>
              <a:rPr lang="hu-HU" i="1" dirty="0" err="1"/>
              <a:t>data</a:t>
            </a:r>
            <a:r>
              <a:rPr lang="hu-HU" i="1" dirty="0"/>
              <a:t> - </a:t>
            </a:r>
            <a:r>
              <a:rPr lang="hu-HU" i="1" dirty="0" err="1"/>
              <a:t>LTAym_AvgDailyTotals</a:t>
            </a:r>
            <a:r>
              <a:rPr lang="hu-HU" i="1" dirty="0"/>
              <a:t> (</a:t>
            </a:r>
            <a:r>
              <a:rPr lang="hu-HU" i="1" dirty="0" err="1"/>
              <a:t>GeoTIFF</a:t>
            </a:r>
            <a:r>
              <a:rPr lang="hu-HU" i="1" dirty="0"/>
              <a:t>)</a:t>
            </a:r>
          </a:p>
          <a:p>
            <a:pPr lvl="1"/>
            <a:r>
              <a:rPr lang="hu-HU" dirty="0"/>
              <a:t>töltsük be </a:t>
            </a:r>
            <a:r>
              <a:rPr lang="hu-HU" dirty="0" err="1"/>
              <a:t>ArcMapbe</a:t>
            </a:r>
            <a:r>
              <a:rPr lang="hu-HU" dirty="0"/>
              <a:t> a </a:t>
            </a:r>
            <a:r>
              <a:rPr lang="hu-HU" dirty="0" err="1"/>
              <a:t>GHI.tif</a:t>
            </a:r>
            <a:r>
              <a:rPr lang="hu-HU" dirty="0"/>
              <a:t> fájlt (Global </a:t>
            </a:r>
            <a:r>
              <a:rPr lang="hu-HU" dirty="0" err="1"/>
              <a:t>Horizontal</a:t>
            </a:r>
            <a:r>
              <a:rPr lang="hu-HU" dirty="0"/>
              <a:t> </a:t>
            </a:r>
            <a:r>
              <a:rPr lang="hu-HU" dirty="0" err="1"/>
              <a:t>Irradiation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adjunk neki folytonos színezést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2A69FE9-390F-CF24-033D-2BC3EE8F1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10:18</a:t>
            </a:fld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AA4E1EE5-800D-D0D5-F90E-B48E6854FF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77990" y="139882"/>
            <a:ext cx="5265765" cy="12356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341BD2AA-C977-945A-9E08-2CD350A67E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7990" y="3779198"/>
            <a:ext cx="5265765" cy="23509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églalap 9">
            <a:extLst>
              <a:ext uri="{FF2B5EF4-FFF2-40B4-BE49-F238E27FC236}">
                <a16:creationId xmlns:a16="http://schemas.microsoft.com/office/drawing/2014/main" id="{12F8E50E-7FE4-2E3D-CE64-F02B348AE422}"/>
              </a:ext>
            </a:extLst>
          </p:cNvPr>
          <p:cNvSpPr/>
          <p:nvPr/>
        </p:nvSpPr>
        <p:spPr>
          <a:xfrm>
            <a:off x="10698480" y="139882"/>
            <a:ext cx="457200" cy="2461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1" name="Kép 10" descr="A képen szöveg, képernyőkép, Betűtípu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FACCFA8-5178-F522-98A9-2F0088114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989" y="1502909"/>
            <a:ext cx="5265765" cy="21530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églalap 11">
            <a:extLst>
              <a:ext uri="{FF2B5EF4-FFF2-40B4-BE49-F238E27FC236}">
                <a16:creationId xmlns:a16="http://schemas.microsoft.com/office/drawing/2014/main" id="{31871DBF-513A-3C15-75E3-905334102C3C}"/>
              </a:ext>
            </a:extLst>
          </p:cNvPr>
          <p:cNvSpPr/>
          <p:nvPr/>
        </p:nvSpPr>
        <p:spPr>
          <a:xfrm>
            <a:off x="9479665" y="1990847"/>
            <a:ext cx="2314937" cy="4892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8305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0605608-1BF8-0018-F7EA-2821F3F55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/>
              <a:t>Global </a:t>
            </a:r>
            <a:r>
              <a:rPr lang="hu-HU" noProof="0" dirty="0" err="1"/>
              <a:t>Solar</a:t>
            </a:r>
            <a:r>
              <a:rPr lang="hu-HU" noProof="0" dirty="0"/>
              <a:t> Atlas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6A9B6B5-77DA-5A20-2476-C18B20293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7345680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számítsuk ki a település közigazgatási határán belül a besugárzás maximumát (</a:t>
            </a:r>
            <a:r>
              <a:rPr lang="hu-HU" dirty="0" err="1"/>
              <a:t>Spatial</a:t>
            </a:r>
            <a:r>
              <a:rPr lang="hu-HU" dirty="0"/>
              <a:t> </a:t>
            </a:r>
            <a:r>
              <a:rPr lang="hu-HU" dirty="0" err="1"/>
              <a:t>Analyst</a:t>
            </a:r>
            <a:r>
              <a:rPr lang="hu-HU" dirty="0"/>
              <a:t> &gt; </a:t>
            </a:r>
            <a:r>
              <a:rPr lang="hu-HU" dirty="0" err="1"/>
              <a:t>Zonal</a:t>
            </a:r>
            <a:r>
              <a:rPr lang="hu-HU" dirty="0"/>
              <a:t> &gt; </a:t>
            </a:r>
            <a:r>
              <a:rPr lang="hu-HU" dirty="0" err="1"/>
              <a:t>Zonal</a:t>
            </a:r>
            <a:r>
              <a:rPr lang="hu-HU" dirty="0"/>
              <a:t> </a:t>
            </a:r>
            <a:r>
              <a:rPr lang="hu-HU" dirty="0" err="1"/>
              <a:t>Statistics</a:t>
            </a:r>
            <a:r>
              <a:rPr lang="hu-HU" dirty="0"/>
              <a:t> </a:t>
            </a:r>
            <a:r>
              <a:rPr lang="hu-HU" dirty="0" err="1"/>
              <a:t>as</a:t>
            </a:r>
            <a:r>
              <a:rPr lang="hu-HU" dirty="0"/>
              <a:t> </a:t>
            </a:r>
            <a:r>
              <a:rPr lang="hu-HU" dirty="0" err="1"/>
              <a:t>Table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az ismeretlen cellákat ne hagyjuk figyelmen kívül</a:t>
            </a:r>
          </a:p>
          <a:p>
            <a:pPr lvl="1"/>
            <a:r>
              <a:rPr lang="hu-HU" dirty="0"/>
              <a:t>nézzünk bele az eredmény attribútumtáblájába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42B430E-9B37-9609-F609-F42AC5329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10:18</a:t>
            </a:fld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C359CE73-E0DD-17DB-07C2-507A5BF1C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3880" y="601690"/>
            <a:ext cx="3814762" cy="29299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32FCABFB-4F74-064C-7DB6-955462A6C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3880" y="3676210"/>
            <a:ext cx="3814762" cy="24112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65129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D85E019-96AF-AFE5-8768-8F96E3604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PVGIS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8FE5EF1-FF0C-9844-A17B-45CCEF595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5118098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nyissuk meg a </a:t>
            </a:r>
            <a:r>
              <a:rPr lang="hu-HU" dirty="0">
                <a:hlinkClick r:id="rId2"/>
              </a:rPr>
              <a:t>https://re.jrc.ec.europa.eu/</a:t>
            </a:r>
            <a:r>
              <a:rPr lang="hu-HU" dirty="0"/>
              <a:t> oldalt</a:t>
            </a:r>
          </a:p>
          <a:p>
            <a:pPr lvl="1"/>
            <a:r>
              <a:rPr lang="hu-HU" dirty="0"/>
              <a:t>kérjünk grafikont Békéscsaba napenergia-potenciáljáról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0985307-8B8C-7909-A1B9-D7702FF25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10:18</a:t>
            </a:fld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F7073A6-EC78-8A2B-CE19-ACE257B87B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56299" y="4138448"/>
            <a:ext cx="6096804" cy="20239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Kép 6" descr="A képen szöveg, képernyőkép, térkép, szá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0D3517C-7C51-24E7-FF84-BF6A795B50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6298" y="1422400"/>
            <a:ext cx="6096805" cy="26304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2FEE20DE-4EC5-B072-DE4E-41FAD1783441}"/>
              </a:ext>
            </a:extLst>
          </p:cNvPr>
          <p:cNvSpPr/>
          <p:nvPr/>
        </p:nvSpPr>
        <p:spPr>
          <a:xfrm flipH="1" flipV="1">
            <a:off x="6308203" y="3712958"/>
            <a:ext cx="1030146" cy="2501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8697C7E-294C-5F9F-298F-A37833A6D0EA}"/>
              </a:ext>
            </a:extLst>
          </p:cNvPr>
          <p:cNvSpPr/>
          <p:nvPr/>
        </p:nvSpPr>
        <p:spPr>
          <a:xfrm flipH="1" flipV="1">
            <a:off x="9267466" y="3712463"/>
            <a:ext cx="1030146" cy="2501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8651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43D43-D2B2-7504-5F3B-80E7173B4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A69D8E5-616A-79AE-477D-C28BC7FBB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PVGIS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7564701-B977-C97A-6FF1-1D75A30A9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navigáljunk a következő oldalra: </a:t>
            </a:r>
            <a:r>
              <a:rPr lang="hu-HU" dirty="0" err="1"/>
              <a:t>Downloads</a:t>
            </a:r>
            <a:r>
              <a:rPr lang="hu-HU" dirty="0"/>
              <a:t> &gt; Data &gt; CM SAF </a:t>
            </a:r>
            <a:r>
              <a:rPr lang="hu-HU" dirty="0" err="1"/>
              <a:t>Solar</a:t>
            </a:r>
            <a:r>
              <a:rPr lang="hu-HU" dirty="0"/>
              <a:t> </a:t>
            </a:r>
            <a:r>
              <a:rPr lang="hu-HU" dirty="0" err="1"/>
              <a:t>Radiation</a:t>
            </a:r>
            <a:endParaRPr lang="hu-HU" dirty="0"/>
          </a:p>
          <a:p>
            <a:pPr lvl="1"/>
            <a:r>
              <a:rPr lang="hu-HU" dirty="0"/>
              <a:t>töltsük le (majd be </a:t>
            </a:r>
            <a:r>
              <a:rPr lang="hu-HU" dirty="0" err="1"/>
              <a:t>ArcMapbe</a:t>
            </a:r>
            <a:r>
              <a:rPr lang="hu-HU" dirty="0"/>
              <a:t>) az éves, átlagos, vízszintes felületre eső besugárzást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F08AE79-0EE0-A744-88CF-8EB646AB9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10:18</a:t>
            </a:fld>
            <a:endParaRPr lang="en-US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1474CC56-E5B7-FE06-E633-E5B1A2D2C4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"/>
          <a:stretch/>
        </p:blipFill>
        <p:spPr>
          <a:xfrm>
            <a:off x="6433083" y="2659708"/>
            <a:ext cx="3225431" cy="34459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Kép 8" descr="A képen szöveg, képernyőkép, szoftver, tér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E0201BFC-D5EA-D07A-2DBA-F9554B828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84280" y="2665355"/>
            <a:ext cx="4825080" cy="14745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Kép 10" descr="A képen szöveg, képernyőkép, Betűtípu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DF4F76A-4C99-EBEE-D761-52FB7D509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281" y="4261081"/>
            <a:ext cx="4825079" cy="18502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églalap 12">
            <a:extLst>
              <a:ext uri="{FF2B5EF4-FFF2-40B4-BE49-F238E27FC236}">
                <a16:creationId xmlns:a16="http://schemas.microsoft.com/office/drawing/2014/main" id="{432999F7-AD57-786D-3B7C-3603125F85D0}"/>
              </a:ext>
            </a:extLst>
          </p:cNvPr>
          <p:cNvSpPr/>
          <p:nvPr/>
        </p:nvSpPr>
        <p:spPr>
          <a:xfrm flipH="1" flipV="1">
            <a:off x="1676400" y="4744719"/>
            <a:ext cx="3982720" cy="2438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64546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061D5-45DB-82B9-D19A-CE64DD71E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DF65E9-B749-21CF-E6FC-C181526AE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Infrastruktúra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CDE9131-607E-031D-4C6C-9A52A6F74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7048500" cy="4754563"/>
          </a:xfrm>
        </p:spPr>
        <p:txBody>
          <a:bodyPr/>
          <a:lstStyle/>
          <a:p>
            <a:r>
              <a:rPr lang="en-US" dirty="0"/>
              <a:t>Energy and Industry Geography Lab</a:t>
            </a:r>
            <a:endParaRPr lang="hu-HU" dirty="0"/>
          </a:p>
          <a:p>
            <a:pPr lvl="1"/>
            <a:r>
              <a:rPr lang="hu-HU" dirty="0">
                <a:hlinkClick r:id="rId2"/>
              </a:rPr>
              <a:t>https://energy-industry-geolab.jrc.ec.europa.eu/</a:t>
            </a:r>
            <a:endParaRPr lang="hu-HU" dirty="0"/>
          </a:p>
          <a:p>
            <a:pPr lvl="1"/>
            <a:r>
              <a:rPr lang="hu-HU" dirty="0"/>
              <a:t>infrastruktúra, energiafogyasztás, közlekedés, éghajlat, területhasználat</a:t>
            </a:r>
          </a:p>
          <a:p>
            <a:pPr lvl="1"/>
            <a:r>
              <a:rPr lang="hu-HU" dirty="0"/>
              <a:t>csak térkép, letölteni nem lehet</a:t>
            </a:r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44B1741-FDA7-C2A9-1C35-2F483BAA5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10:18</a:t>
            </a:fld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C76C3FD8-B7EA-E613-9E54-8314F92CE6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700" y="1509724"/>
            <a:ext cx="4165369" cy="27579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28606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1493E4F-1AD0-0D4A-9CCD-A7F981A73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 err="1"/>
              <a:t>Geotermia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ACE89EB-3DB3-7AE0-3EC5-EFB5C0D15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6673770" cy="4754563"/>
          </a:xfrm>
        </p:spPr>
        <p:txBody>
          <a:bodyPr/>
          <a:lstStyle/>
          <a:p>
            <a:r>
              <a:rPr lang="hu-HU" dirty="0" err="1"/>
              <a:t>HotMaps</a:t>
            </a:r>
            <a:r>
              <a:rPr lang="hu-HU" dirty="0"/>
              <a:t> / </a:t>
            </a:r>
            <a:r>
              <a:rPr lang="hu-HU" dirty="0" err="1"/>
              <a:t>citiwatts</a:t>
            </a:r>
            <a:endParaRPr lang="hu-HU" dirty="0"/>
          </a:p>
          <a:p>
            <a:pPr lvl="1"/>
            <a:r>
              <a:rPr lang="hu-HU" dirty="0">
                <a:hlinkClick r:id="rId2"/>
              </a:rPr>
              <a:t>https://citiwatts.eu/map</a:t>
            </a:r>
            <a:endParaRPr lang="hu-HU" dirty="0"/>
          </a:p>
          <a:p>
            <a:pPr lvl="1"/>
            <a:r>
              <a:rPr lang="hu-HU" dirty="0"/>
              <a:t>Európa</a:t>
            </a:r>
          </a:p>
          <a:p>
            <a:pPr lvl="1"/>
            <a:r>
              <a:rPr lang="hu-HU" dirty="0"/>
              <a:t>épületállomány, hőkibocsátás, légszennyezés, szélpotenciál, biomassza, geotermikus potenciál, besugárzás</a:t>
            </a:r>
          </a:p>
          <a:p>
            <a:r>
              <a:rPr lang="hu-HU" dirty="0"/>
              <a:t>Országos Geotermikus Rendszer (</a:t>
            </a:r>
            <a:r>
              <a:rPr lang="hu-HU" dirty="0" err="1"/>
              <a:t>OGRe</a:t>
            </a:r>
            <a:r>
              <a:rPr lang="hu-HU" dirty="0"/>
              <a:t>)</a:t>
            </a:r>
          </a:p>
          <a:p>
            <a:pPr lvl="1"/>
            <a:r>
              <a:rPr lang="hu-HU" dirty="0">
                <a:hlinkClick r:id="rId3"/>
              </a:rPr>
              <a:t>https://map.hugeo.hu/ogre/</a:t>
            </a:r>
            <a:endParaRPr lang="hu-HU" dirty="0"/>
          </a:p>
          <a:p>
            <a:pPr lvl="1"/>
            <a:r>
              <a:rPr lang="hu-HU" dirty="0"/>
              <a:t>Magyarország</a:t>
            </a:r>
          </a:p>
          <a:p>
            <a:pPr lvl="1"/>
            <a:r>
              <a:rPr lang="hu-HU" dirty="0"/>
              <a:t>geotermikus potenciál, kutak, távfűtés, termálvíztest, földtani szintek</a:t>
            </a:r>
          </a:p>
          <a:p>
            <a:pPr lvl="1"/>
            <a:r>
              <a:rPr lang="hu-HU" dirty="0"/>
              <a:t>csak térkép, letölteni nem lehet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288F108-EC22-AA98-3F71-ED5DC814E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10:18</a:t>
            </a:fld>
            <a:endParaRPr lang="en-US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02BCC4FB-00F0-95C9-8259-8F8AB0D382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970" y="3698637"/>
            <a:ext cx="4559765" cy="24141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Kép 9" descr="A képen szöveg, térkép, képernyőkép, szoftv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8A775E6-D486-2C80-0011-5DE2C335DA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970" y="1450982"/>
            <a:ext cx="4559766" cy="21208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52058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96822D5-2729-013E-F7F0-BD2101507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Geotermia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51DF5B5-B429-02F4-7242-ACD0032E5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Pan-European </a:t>
            </a:r>
            <a:r>
              <a:rPr lang="hu-HU" dirty="0" err="1"/>
              <a:t>Thermal</a:t>
            </a:r>
            <a:r>
              <a:rPr lang="hu-HU" dirty="0"/>
              <a:t> Atlas</a:t>
            </a:r>
          </a:p>
          <a:p>
            <a:pPr lvl="1"/>
            <a:r>
              <a:rPr lang="hu-HU" dirty="0">
                <a:hlinkClick r:id="rId2"/>
              </a:rPr>
              <a:t>https://euf.maps.arcgis.com/apps/webappviewer/index.html?id=8d51f3708ea54fb9b732ba0c94409133</a:t>
            </a:r>
            <a:endParaRPr lang="hu-HU" dirty="0"/>
          </a:p>
          <a:p>
            <a:pPr lvl="1"/>
            <a:r>
              <a:rPr lang="hu-HU" dirty="0"/>
              <a:t>csak térkép, letölteni nem lehet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6E3F0E3-4529-303B-9B7C-B46849D72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10:18</a:t>
            </a:fld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19136303-513D-310C-1FE0-28ACCE426B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7242" y="2695615"/>
            <a:ext cx="6365663" cy="33127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2254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8061C7E-490B-FCD3-9EDD-A247195AA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citiwatts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23C6C76-C86E-47C8-99B7-E55D18541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6328026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nyissuk meg a </a:t>
            </a:r>
            <a:r>
              <a:rPr lang="hu-HU" dirty="0">
                <a:hlinkClick r:id="rId2"/>
              </a:rPr>
              <a:t>https://citiwatts.eu/map</a:t>
            </a:r>
            <a:r>
              <a:rPr lang="hu-HU" dirty="0"/>
              <a:t> oldalt</a:t>
            </a:r>
          </a:p>
          <a:p>
            <a:pPr lvl="1"/>
            <a:r>
              <a:rPr lang="hu-HU" dirty="0"/>
              <a:t>jelenítsük meg a potenciális geotermikus hővezető képesség rétegét</a:t>
            </a:r>
          </a:p>
          <a:p>
            <a:pPr lvl="1"/>
            <a:r>
              <a:rPr lang="hu-HU" i="1" dirty="0"/>
              <a:t>R.E.S. </a:t>
            </a:r>
            <a:r>
              <a:rPr lang="hu-HU" i="1" dirty="0" err="1"/>
              <a:t>Potential</a:t>
            </a:r>
            <a:r>
              <a:rPr lang="hu-HU" i="1" dirty="0"/>
              <a:t> &gt; </a:t>
            </a:r>
            <a:r>
              <a:rPr lang="hu-HU" i="1" dirty="0" err="1"/>
              <a:t>Geothermal</a:t>
            </a:r>
            <a:r>
              <a:rPr lang="hu-HU" i="1" dirty="0"/>
              <a:t> </a:t>
            </a:r>
            <a:r>
              <a:rPr lang="hu-HU" i="1" dirty="0" err="1"/>
              <a:t>potential</a:t>
            </a:r>
            <a:r>
              <a:rPr lang="hu-HU" i="1" dirty="0"/>
              <a:t> </a:t>
            </a:r>
            <a:r>
              <a:rPr lang="hu-HU" i="1" dirty="0" err="1"/>
              <a:t>Heat</a:t>
            </a:r>
            <a:r>
              <a:rPr lang="hu-HU" i="1" dirty="0"/>
              <a:t> </a:t>
            </a:r>
            <a:r>
              <a:rPr lang="hu-HU" i="1" dirty="0" err="1"/>
              <a:t>Conductivity</a:t>
            </a:r>
            <a:endParaRPr lang="hu-HU" i="1" dirty="0"/>
          </a:p>
          <a:p>
            <a:pPr lvl="1"/>
            <a:r>
              <a:rPr lang="hu-HU" dirty="0"/>
              <a:t>töltsük le ESRI </a:t>
            </a:r>
            <a:r>
              <a:rPr lang="hu-HU" dirty="0" err="1"/>
              <a:t>shapefile</a:t>
            </a:r>
            <a:r>
              <a:rPr lang="hu-HU" dirty="0"/>
              <a:t> formátumban</a:t>
            </a:r>
          </a:p>
          <a:p>
            <a:pPr lvl="1"/>
            <a:r>
              <a:rPr lang="hu-HU" dirty="0"/>
              <a:t>jelenítsük meg egyedi értékekhez rendelt színpalettával a </a:t>
            </a:r>
            <a:r>
              <a:rPr lang="hu-HU" dirty="0" err="1"/>
              <a:t>hc_class</a:t>
            </a:r>
            <a:r>
              <a:rPr lang="hu-HU" dirty="0"/>
              <a:t> mezőt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B07E056-2874-4743-E52C-1EAFB6016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10:18</a:t>
            </a:fld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C20D91DA-071E-DEC6-72BD-4FC6C2E25D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6226" y="3520381"/>
            <a:ext cx="4861894" cy="25832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Kép 6" descr="A képen szöveg, képernyőkép, szoftver, tér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71168AEC-C8A0-08BB-C3AA-89269D052E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6226" y="653824"/>
            <a:ext cx="4861894" cy="27113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1814D489-5F1F-FE78-037B-BABC725DE761}"/>
              </a:ext>
            </a:extLst>
          </p:cNvPr>
          <p:cNvSpPr/>
          <p:nvPr/>
        </p:nvSpPr>
        <p:spPr>
          <a:xfrm flipH="1" flipV="1">
            <a:off x="7208520" y="1047716"/>
            <a:ext cx="1669262" cy="1410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505C800B-28D6-89F6-6092-9F9E56ABB362}"/>
              </a:ext>
            </a:extLst>
          </p:cNvPr>
          <p:cNvSpPr/>
          <p:nvPr/>
        </p:nvSpPr>
        <p:spPr>
          <a:xfrm flipH="1" flipV="1">
            <a:off x="7277100" y="2708875"/>
            <a:ext cx="1546860" cy="5791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E5DFCAD5-1984-B3E0-303D-243B30973FDF}"/>
              </a:ext>
            </a:extLst>
          </p:cNvPr>
          <p:cNvSpPr/>
          <p:nvPr/>
        </p:nvSpPr>
        <p:spPr>
          <a:xfrm flipH="1" flipV="1">
            <a:off x="7425690" y="3105149"/>
            <a:ext cx="163830" cy="1460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283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D0AC7B8-3D31-749D-8291-2C845F913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/>
              <a:t>Szélenergia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4605637-76AF-CABB-E3B0-23091E007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Global </a:t>
            </a:r>
            <a:r>
              <a:rPr lang="hu-HU" dirty="0" err="1"/>
              <a:t>Wind</a:t>
            </a:r>
            <a:r>
              <a:rPr lang="hu-HU" dirty="0"/>
              <a:t> Atlas</a:t>
            </a:r>
          </a:p>
          <a:p>
            <a:pPr lvl="1"/>
            <a:r>
              <a:rPr lang="hu-HU" dirty="0">
                <a:hlinkClick r:id="rId2"/>
              </a:rPr>
              <a:t>https://globalwindatlas.info/en/ </a:t>
            </a:r>
            <a:endParaRPr lang="hu-HU" dirty="0"/>
          </a:p>
          <a:p>
            <a:pPr lvl="1"/>
            <a:r>
              <a:rPr lang="hu-HU" dirty="0"/>
              <a:t>globális</a:t>
            </a:r>
          </a:p>
          <a:p>
            <a:pPr lvl="1"/>
            <a:r>
              <a:rPr lang="hu-HU" dirty="0"/>
              <a:t>szélsebesség, teljesítmény-sűrűség</a:t>
            </a:r>
          </a:p>
          <a:p>
            <a:r>
              <a:rPr lang="hu-HU" dirty="0" err="1"/>
              <a:t>Copernicus</a:t>
            </a:r>
            <a:r>
              <a:rPr lang="hu-HU" dirty="0"/>
              <a:t> </a:t>
            </a:r>
            <a:r>
              <a:rPr lang="hu-HU" dirty="0" err="1"/>
              <a:t>Climate</a:t>
            </a:r>
            <a:r>
              <a:rPr lang="hu-HU" dirty="0"/>
              <a:t> Data </a:t>
            </a:r>
            <a:r>
              <a:rPr lang="hu-HU" dirty="0" err="1"/>
              <a:t>Store</a:t>
            </a:r>
            <a:endParaRPr lang="hu-HU" dirty="0"/>
          </a:p>
          <a:p>
            <a:pPr lvl="1"/>
            <a:r>
              <a:rPr lang="hu-HU" dirty="0">
                <a:hlinkClick r:id="rId3"/>
              </a:rPr>
              <a:t>https://cds.climate.copernicus.eu/</a:t>
            </a:r>
            <a:endParaRPr lang="hu-HU" dirty="0"/>
          </a:p>
          <a:p>
            <a:pPr lvl="1"/>
            <a:r>
              <a:rPr lang="hu-HU" dirty="0"/>
              <a:t>Európa</a:t>
            </a:r>
          </a:p>
          <a:p>
            <a:pPr lvl="1"/>
            <a:r>
              <a:rPr lang="hu-HU" dirty="0"/>
              <a:t>szélsebesség-idősorok</a:t>
            </a:r>
          </a:p>
          <a:p>
            <a:r>
              <a:rPr lang="hu-HU" dirty="0"/>
              <a:t>New European </a:t>
            </a:r>
            <a:r>
              <a:rPr lang="hu-HU" dirty="0" err="1"/>
              <a:t>Wind</a:t>
            </a:r>
            <a:r>
              <a:rPr lang="hu-HU" dirty="0"/>
              <a:t> Atlas</a:t>
            </a:r>
          </a:p>
          <a:p>
            <a:pPr lvl="1"/>
            <a:r>
              <a:rPr lang="hu-HU" dirty="0">
                <a:hlinkClick r:id="rId4"/>
              </a:rPr>
              <a:t>https://map.neweuropeanwindatlas.eu/</a:t>
            </a:r>
            <a:endParaRPr lang="hu-HU" dirty="0"/>
          </a:p>
          <a:p>
            <a:pPr lvl="1"/>
            <a:r>
              <a:rPr lang="hu-HU" dirty="0"/>
              <a:t>Európa, finom felbontás, több magasság</a:t>
            </a:r>
          </a:p>
          <a:p>
            <a:pPr lvl="1"/>
            <a:r>
              <a:rPr lang="hu-HU" dirty="0"/>
              <a:t>szélsebesség, szélenergia-potenciál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FCFD4BE-6217-1A18-C111-3B9673455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10:18</a:t>
            </a:fld>
            <a:endParaRPr lang="en-US"/>
          </a:p>
        </p:txBody>
      </p:sp>
      <p:pic>
        <p:nvPicPr>
          <p:cNvPr id="6" name="Kép 5" descr="A képen térkép, szöveg, Világ, atlasz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A86A209-A162-AA58-C5BA-1C7B4A7458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7871" y="116284"/>
            <a:ext cx="4167188" cy="15855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 descr="A képen szöveg, térkép, képernyőkép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CB648F9-3F55-9637-F82E-F5D73ECD6B3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7872" y="1832927"/>
            <a:ext cx="4167187" cy="24460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13EE9469-F072-F92F-CABA-6F38319F049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7871" y="4423409"/>
            <a:ext cx="4167188" cy="17535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38849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81B109F-9892-2689-4D52-C6EC499E9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Global </a:t>
            </a:r>
            <a:r>
              <a:rPr lang="hu-HU" dirty="0" err="1"/>
              <a:t>Wind</a:t>
            </a:r>
            <a:r>
              <a:rPr lang="hu-HU" dirty="0"/>
              <a:t> Atlas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86D0B4E-2BE5-8C3B-3796-2997F6B53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4804064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nyissuk meg a </a:t>
            </a:r>
            <a:r>
              <a:rPr lang="hu-HU" dirty="0">
                <a:hlinkClick r:id="rId2"/>
              </a:rPr>
              <a:t>https://globalwindatlas.info/en/</a:t>
            </a:r>
            <a:r>
              <a:rPr lang="hu-HU" dirty="0"/>
              <a:t> oldalt</a:t>
            </a:r>
          </a:p>
          <a:p>
            <a:pPr lvl="1"/>
            <a:r>
              <a:rPr lang="hu-HU" dirty="0"/>
              <a:t>ismerkedjünk meg a "IEC </a:t>
            </a:r>
            <a:r>
              <a:rPr lang="hu-HU" dirty="0" err="1"/>
              <a:t>Class</a:t>
            </a:r>
            <a:r>
              <a:rPr lang="hu-HU" dirty="0"/>
              <a:t> - </a:t>
            </a:r>
            <a:r>
              <a:rPr lang="hu-HU" dirty="0" err="1"/>
              <a:t>Fatigue</a:t>
            </a:r>
            <a:r>
              <a:rPr lang="hu-HU" dirty="0"/>
              <a:t> </a:t>
            </a:r>
            <a:r>
              <a:rPr lang="hu-HU" dirty="0" err="1"/>
              <a:t>Loads</a:t>
            </a:r>
            <a:r>
              <a:rPr lang="hu-HU" dirty="0"/>
              <a:t>" réteggel</a:t>
            </a:r>
          </a:p>
          <a:p>
            <a:pPr lvl="1"/>
            <a:r>
              <a:rPr lang="hu-HU" dirty="0"/>
              <a:t>töltsük le egy Magyarországot tartalmazó, téglalap alakú területre, </a:t>
            </a:r>
            <a:r>
              <a:rPr lang="hu-HU" dirty="0" err="1"/>
              <a:t>geoTiff</a:t>
            </a:r>
            <a:r>
              <a:rPr lang="hu-HU" dirty="0"/>
              <a:t> formátumban</a:t>
            </a:r>
          </a:p>
          <a:p>
            <a:pPr lvl="1"/>
            <a:r>
              <a:rPr lang="hu-HU" dirty="0"/>
              <a:t>töltsük be </a:t>
            </a:r>
            <a:r>
              <a:rPr lang="hu-HU" dirty="0" err="1"/>
              <a:t>ArcMap</a:t>
            </a:r>
            <a:r>
              <a:rPr lang="hu-HU" dirty="0"/>
              <a:t>-be, adjunk egyedi értékek szerinti színezést neki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61EC571-E0F7-C12A-80F4-19F3540B7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10:18</a:t>
            </a:fld>
            <a:endParaRPr lang="en-US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72C74840-08F5-EE7F-F798-77C296186D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2264" y="3473837"/>
            <a:ext cx="6456218" cy="26466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Kép 6" descr="A képen szöveg, képernyőkép, szám, diagra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E417D32-601D-795C-DD00-C3014DFD37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2264" y="322150"/>
            <a:ext cx="6456218" cy="29889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8E888DD0-F77A-36DE-B685-A47F23A15F94}"/>
              </a:ext>
            </a:extLst>
          </p:cNvPr>
          <p:cNvSpPr/>
          <p:nvPr/>
        </p:nvSpPr>
        <p:spPr>
          <a:xfrm flipH="1" flipV="1">
            <a:off x="5684519" y="544009"/>
            <a:ext cx="1287248" cy="1370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9AB1E21E-13B5-36D7-A9A0-73709AA013CB}"/>
              </a:ext>
            </a:extLst>
          </p:cNvPr>
          <p:cNvSpPr/>
          <p:nvPr/>
        </p:nvSpPr>
        <p:spPr>
          <a:xfrm flipH="1" flipV="1">
            <a:off x="5684519" y="925755"/>
            <a:ext cx="1287248" cy="1370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441183D4-007C-49AD-1069-F74A41B874F4}"/>
              </a:ext>
            </a:extLst>
          </p:cNvPr>
          <p:cNvSpPr/>
          <p:nvPr/>
        </p:nvSpPr>
        <p:spPr>
          <a:xfrm flipH="1" flipV="1">
            <a:off x="8770620" y="544006"/>
            <a:ext cx="172719" cy="1722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23230F3A-15C8-AB52-B357-FA7C343B9C04}"/>
              </a:ext>
            </a:extLst>
          </p:cNvPr>
          <p:cNvSpPr/>
          <p:nvPr/>
        </p:nvSpPr>
        <p:spPr>
          <a:xfrm flipH="1" flipV="1">
            <a:off x="9915071" y="2263077"/>
            <a:ext cx="442032" cy="3155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7FDDC4BE-5D52-C43B-EE68-A5C7A62005B6}"/>
              </a:ext>
            </a:extLst>
          </p:cNvPr>
          <p:cNvSpPr/>
          <p:nvPr/>
        </p:nvSpPr>
        <p:spPr>
          <a:xfrm flipH="1" flipV="1">
            <a:off x="9546335" y="1609343"/>
            <a:ext cx="2176271" cy="2365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259E6053-2A9F-2832-AFE9-0D99C0EB2C1D}"/>
              </a:ext>
            </a:extLst>
          </p:cNvPr>
          <p:cNvSpPr/>
          <p:nvPr/>
        </p:nvSpPr>
        <p:spPr>
          <a:xfrm flipH="1" flipV="1">
            <a:off x="11852909" y="2225037"/>
            <a:ext cx="226695" cy="1981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971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F07632F-BB61-CE22-FA5C-8F97430BC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/>
              <a:t>Adatforrások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31C4E79-2272-9A13-3535-A7C2452CA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noProof="0" dirty="0"/>
              <a:t>energiaföldrajzhoz kacsolódó adatforrások</a:t>
            </a:r>
          </a:p>
          <a:p>
            <a:pPr lvl="1"/>
            <a:r>
              <a:rPr lang="hu-HU" noProof="0" dirty="0"/>
              <a:t>besugárzás, napenergia-potenciál</a:t>
            </a:r>
          </a:p>
          <a:p>
            <a:pPr lvl="1"/>
            <a:r>
              <a:rPr lang="hu-HU" dirty="0"/>
              <a:t>geotermikus energia</a:t>
            </a:r>
            <a:endParaRPr lang="hu-HU" noProof="0" dirty="0"/>
          </a:p>
          <a:p>
            <a:pPr lvl="1"/>
            <a:r>
              <a:rPr lang="hu-HU" noProof="0" dirty="0"/>
              <a:t>szélsebesség, szélenergia-potenciál</a:t>
            </a:r>
          </a:p>
          <a:p>
            <a:pPr lvl="1"/>
            <a:r>
              <a:rPr lang="hu-HU" noProof="0" dirty="0"/>
              <a:t>vízrajz, víz</a:t>
            </a:r>
            <a:r>
              <a:rPr lang="hu-HU" dirty="0"/>
              <a:t>hozam</a:t>
            </a:r>
            <a:endParaRPr lang="hu-HU" noProof="0" dirty="0"/>
          </a:p>
          <a:p>
            <a:r>
              <a:rPr lang="hu-HU" noProof="0" dirty="0"/>
              <a:t>széles körben használható adatforrások</a:t>
            </a:r>
          </a:p>
          <a:p>
            <a:pPr lvl="1"/>
            <a:r>
              <a:rPr lang="hu-HU" noProof="0" dirty="0"/>
              <a:t>természetvédelmi területek, területhasználat</a:t>
            </a:r>
          </a:p>
          <a:p>
            <a:pPr lvl="1"/>
            <a:r>
              <a:rPr lang="hu-HU" noProof="0" dirty="0"/>
              <a:t>települések</a:t>
            </a:r>
          </a:p>
          <a:p>
            <a:pPr lvl="1"/>
            <a:r>
              <a:rPr lang="hu-HU" noProof="0" dirty="0"/>
              <a:t>vonalas és pontszerű infrastruktúra</a:t>
            </a:r>
          </a:p>
          <a:p>
            <a:pPr lvl="1"/>
            <a:endParaRPr lang="hu-HU" noProof="0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B83801E-7898-1E4E-8BFB-716F1D465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hu-HU" noProof="0" smtClean="0"/>
              <a:t>10:18</a:t>
            </a:fld>
            <a:endParaRPr lang="hu-HU" noProof="0" dirty="0"/>
          </a:p>
        </p:txBody>
      </p:sp>
      <p:pic>
        <p:nvPicPr>
          <p:cNvPr id="6" name="Kép 5" descr="A képen képernyőkép, origami,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49556D7-BC13-DCEF-3FFE-77BD450683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72" t="-2460" r="-3103" b="-3821"/>
          <a:stretch/>
        </p:blipFill>
        <p:spPr>
          <a:xfrm>
            <a:off x="8890000" y="1485900"/>
            <a:ext cx="3124200" cy="3251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433944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2E47208-F6B0-AF6D-73E1-408FAECE1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New European </a:t>
            </a:r>
            <a:r>
              <a:rPr lang="hu-HU" dirty="0" err="1"/>
              <a:t>Wind</a:t>
            </a:r>
            <a:r>
              <a:rPr lang="hu-HU" dirty="0"/>
              <a:t> Atlas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F62923D-4742-2F3B-B9FB-268C6A14A8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nyissuk meg a </a:t>
            </a:r>
            <a:r>
              <a:rPr lang="hu-HU" dirty="0">
                <a:hlinkClick r:id="rId2"/>
              </a:rPr>
              <a:t>https://map.neweuropeanwindatlas.eu/</a:t>
            </a:r>
            <a:r>
              <a:rPr lang="hu-HU" dirty="0"/>
              <a:t> oldalt</a:t>
            </a:r>
          </a:p>
          <a:p>
            <a:pPr lvl="1"/>
            <a:r>
              <a:rPr lang="hu-HU" dirty="0"/>
              <a:t>töltsük le Tatabánya környékére a finom felbontású (Micro) adatsorok közül az energiasűrűséget 50 m-es magasságban </a:t>
            </a:r>
            <a:r>
              <a:rPr lang="hu-HU" dirty="0" err="1"/>
              <a:t>NetCDF</a:t>
            </a:r>
            <a:r>
              <a:rPr lang="hu-HU" dirty="0"/>
              <a:t>-formátumban</a:t>
            </a:r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B40B574-ECA7-0988-F13A-A8717323C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10:18</a:t>
            </a:fld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F6FFD8F9-6398-68A7-8EDB-2EAA74C005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040" y="2956152"/>
            <a:ext cx="6477951" cy="31274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7A76C5D4-BDCA-DE24-5AC7-F69804E61B42}"/>
              </a:ext>
            </a:extLst>
          </p:cNvPr>
          <p:cNvSpPr/>
          <p:nvPr/>
        </p:nvSpPr>
        <p:spPr>
          <a:xfrm flipH="1" flipV="1">
            <a:off x="4465320" y="3545837"/>
            <a:ext cx="187960" cy="1727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65F5EE55-2458-BDD8-8589-3FAC993E014D}"/>
              </a:ext>
            </a:extLst>
          </p:cNvPr>
          <p:cNvSpPr/>
          <p:nvPr/>
        </p:nvSpPr>
        <p:spPr>
          <a:xfrm flipH="1" flipV="1">
            <a:off x="6309359" y="2956152"/>
            <a:ext cx="1631630" cy="1934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168B8EF8-FE97-765E-7AD2-299FF9D197BA}"/>
              </a:ext>
            </a:extLst>
          </p:cNvPr>
          <p:cNvSpPr/>
          <p:nvPr/>
        </p:nvSpPr>
        <p:spPr>
          <a:xfrm flipH="1" flipV="1">
            <a:off x="7386319" y="5069428"/>
            <a:ext cx="497841" cy="1934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B97F2612-77D0-C5B3-D74D-C6751D816FD4}"/>
              </a:ext>
            </a:extLst>
          </p:cNvPr>
          <p:cNvSpPr/>
          <p:nvPr/>
        </p:nvSpPr>
        <p:spPr>
          <a:xfrm flipH="1" flipV="1">
            <a:off x="4785358" y="4622388"/>
            <a:ext cx="1132841" cy="1934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4D1567D0-6C30-DF69-626F-C32FAA88C469}"/>
              </a:ext>
            </a:extLst>
          </p:cNvPr>
          <p:cNvSpPr/>
          <p:nvPr/>
        </p:nvSpPr>
        <p:spPr>
          <a:xfrm flipH="1" flipV="1">
            <a:off x="6842760" y="4358640"/>
            <a:ext cx="985520" cy="152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0021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B4327F8-C7E9-118C-D62B-2E6BF6AB9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/>
              <a:t>Vízenergia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B07E708-2A54-38DD-D667-2FBD30C56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HydroSHEDS</a:t>
            </a:r>
            <a:endParaRPr lang="hu-HU" dirty="0"/>
          </a:p>
          <a:p>
            <a:pPr lvl="1"/>
            <a:r>
              <a:rPr lang="hu-HU" dirty="0">
                <a:hlinkClick r:id="rId2"/>
              </a:rPr>
              <a:t>https://www.hydrosheds.org/</a:t>
            </a:r>
            <a:endParaRPr lang="hu-HU" dirty="0"/>
          </a:p>
          <a:p>
            <a:pPr lvl="1"/>
            <a:r>
              <a:rPr lang="hu-HU" dirty="0"/>
              <a:t>vízrajzi hálózat, lefolyási modellek</a:t>
            </a:r>
          </a:p>
          <a:p>
            <a:r>
              <a:rPr lang="pt-BR" dirty="0"/>
              <a:t>Global Runoff Data Centre (GRDC)</a:t>
            </a:r>
            <a:endParaRPr lang="hu-HU" dirty="0"/>
          </a:p>
          <a:p>
            <a:pPr lvl="1"/>
            <a:r>
              <a:rPr lang="pt-BR" dirty="0">
                <a:hlinkClick r:id="rId3"/>
              </a:rPr>
              <a:t>https://portal.grdc.bafg.de/</a:t>
            </a:r>
            <a:endParaRPr lang="hu-HU" dirty="0"/>
          </a:p>
          <a:p>
            <a:pPr lvl="1"/>
            <a:r>
              <a:rPr lang="pt-BR" dirty="0"/>
              <a:t>vízhozam</a:t>
            </a:r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7408B24-0BDD-0CDA-061A-5C8083B29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10:18</a:t>
            </a:fld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48FDFCCF-8575-C13C-AAAF-B7E31046B1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3838" y="3323942"/>
            <a:ext cx="4177665" cy="27576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88353C26-32A6-62D0-926B-7B7D77690E9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3837" y="437582"/>
            <a:ext cx="4177665" cy="27095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7243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FE0784C-D589-76CE-D9E6-39231F49C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1. feladat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D9CF5EA-C846-4E08-C7AF-1D799AD00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4190999" cy="4754563"/>
          </a:xfrm>
        </p:spPr>
        <p:txBody>
          <a:bodyPr/>
          <a:lstStyle/>
          <a:p>
            <a:r>
              <a:rPr lang="hu-HU" dirty="0"/>
              <a:t>töltsd le a </a:t>
            </a:r>
            <a:r>
              <a:rPr lang="hu-HU" dirty="0" err="1"/>
              <a:t>citiwattsról</a:t>
            </a:r>
            <a:r>
              <a:rPr lang="hu-HU" dirty="0"/>
              <a:t> a tetőre telepíthető napkollektorok </a:t>
            </a:r>
            <a:r>
              <a:rPr lang="hu-HU" dirty="0" err="1"/>
              <a:t>energiapotelciálját</a:t>
            </a:r>
            <a:endParaRPr lang="hu-HU" dirty="0"/>
          </a:p>
          <a:p>
            <a:pPr lvl="1"/>
            <a:r>
              <a:rPr lang="hu-HU" dirty="0">
                <a:hlinkClick r:id="rId2"/>
              </a:rPr>
              <a:t>https://citiwatts.eu/map</a:t>
            </a:r>
            <a:endParaRPr lang="hu-HU" dirty="0"/>
          </a:p>
          <a:p>
            <a:pPr lvl="1"/>
            <a:r>
              <a:rPr lang="hu-HU" dirty="0"/>
              <a:t>R.E.S. </a:t>
            </a:r>
            <a:r>
              <a:rPr lang="hu-HU" dirty="0" err="1"/>
              <a:t>Potential</a:t>
            </a:r>
            <a:r>
              <a:rPr lang="hu-HU" dirty="0"/>
              <a:t> &gt; </a:t>
            </a:r>
            <a:r>
              <a:rPr lang="hu-HU" dirty="0" err="1"/>
              <a:t>Potential</a:t>
            </a:r>
            <a:r>
              <a:rPr lang="hu-HU" dirty="0"/>
              <a:t> </a:t>
            </a:r>
            <a:r>
              <a:rPr lang="hu-HU" dirty="0" err="1"/>
              <a:t>solarthermal</a:t>
            </a:r>
            <a:r>
              <a:rPr lang="hu-HU" dirty="0"/>
              <a:t> </a:t>
            </a:r>
            <a:r>
              <a:rPr lang="hu-HU" dirty="0" err="1"/>
              <a:t>collectors</a:t>
            </a:r>
            <a:r>
              <a:rPr lang="hu-HU" dirty="0"/>
              <a:t> – </a:t>
            </a:r>
            <a:r>
              <a:rPr lang="hu-HU" dirty="0" err="1"/>
              <a:t>rooftop</a:t>
            </a:r>
            <a:endParaRPr lang="hu-HU" dirty="0"/>
          </a:p>
          <a:p>
            <a:r>
              <a:rPr lang="hu-HU" dirty="0"/>
              <a:t>számítsd ki minden településre (</a:t>
            </a:r>
            <a:r>
              <a:rPr lang="hu-HU" dirty="0" err="1"/>
              <a:t>kozighatarok.shp</a:t>
            </a:r>
            <a:r>
              <a:rPr lang="hu-HU" dirty="0"/>
              <a:t>) az energiapotenciál átlagát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46F3D38-FD33-F7A2-A8B4-366470FA8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10:18</a:t>
            </a:fld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0D07D5A7-E25F-7B0F-0AF1-642CF176A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199" y="1422401"/>
            <a:ext cx="6992349" cy="4676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678BCC88-7D60-F44E-FC46-EECEF5069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2124" y="1540574"/>
            <a:ext cx="2890788" cy="22202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A364F93-31D6-EC54-1AA0-33E460AFD4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502" t="14475" r="-2" b="11840"/>
          <a:stretch>
            <a:fillRect/>
          </a:stretch>
        </p:blipFill>
        <p:spPr>
          <a:xfrm>
            <a:off x="9111004" y="2881313"/>
            <a:ext cx="94908" cy="8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53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44D9FF5-C50F-2B0A-F3E0-48F4FB564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Széles körben használható adatforrások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2EB474F-5A9C-71E0-474D-D2FCE56AE0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D2C2910-55F9-8E9A-84CB-86343D4B9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9932A-0FAF-4438-B561-2C6A2226D8DA}" type="datetime10">
              <a:rPr lang="en-US" smtClean="0"/>
              <a:t>10:18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90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A072065-8597-9501-BDAA-E76824A83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OpenStreetMap</a:t>
            </a:r>
            <a:r>
              <a:rPr lang="hu-HU" dirty="0"/>
              <a:t> (OSM)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6CEAA70-4C8E-EAD4-0AA9-C80517F56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6919982" cy="4754563"/>
          </a:xfrm>
        </p:spPr>
        <p:txBody>
          <a:bodyPr/>
          <a:lstStyle/>
          <a:p>
            <a:r>
              <a:rPr lang="hu-HU" dirty="0"/>
              <a:t>interaktív térképes felület</a:t>
            </a:r>
          </a:p>
          <a:p>
            <a:pPr lvl="1"/>
            <a:r>
              <a:rPr lang="hu-HU" dirty="0">
                <a:hlinkClick r:id="rId2"/>
              </a:rPr>
              <a:t>https://www.openstreetmap.org/</a:t>
            </a:r>
            <a:endParaRPr lang="hu-HU" dirty="0"/>
          </a:p>
          <a:p>
            <a:r>
              <a:rPr lang="hu-HU" dirty="0"/>
              <a:t>letöltés (kényelmes/korlátozott)</a:t>
            </a:r>
          </a:p>
          <a:p>
            <a:pPr lvl="1"/>
            <a:r>
              <a:rPr lang="hu-HU" dirty="0">
                <a:hlinkClick r:id="rId3"/>
              </a:rPr>
              <a:t>https://download.geofabrik.de/</a:t>
            </a:r>
            <a:endParaRPr lang="hu-HU" dirty="0"/>
          </a:p>
          <a:p>
            <a:pPr lvl="1"/>
            <a:r>
              <a:rPr lang="hu-HU" dirty="0"/>
              <a:t>épületek, közlekedési infrastruktúra, területhasználat</a:t>
            </a:r>
          </a:p>
          <a:p>
            <a:pPr lvl="1"/>
            <a:r>
              <a:rPr lang="hu-HU" dirty="0"/>
              <a:t>bizonyos rétegek (pl. a villamosenergia-hálózat) fizetősök</a:t>
            </a:r>
          </a:p>
          <a:p>
            <a:r>
              <a:rPr lang="hu-HU" dirty="0"/>
              <a:t>letöltés (nehézkes/korlátlan)</a:t>
            </a:r>
          </a:p>
          <a:p>
            <a:pPr lvl="1"/>
            <a:r>
              <a:rPr lang="hu-HU" dirty="0">
                <a:hlinkClick r:id="rId4"/>
              </a:rPr>
              <a:t>https://overpass-turbo.eu/</a:t>
            </a:r>
            <a:endParaRPr lang="hu-HU" dirty="0"/>
          </a:p>
          <a:p>
            <a:pPr lvl="1"/>
            <a:r>
              <a:rPr lang="hu-HU" dirty="0"/>
              <a:t>programozási ismereteket igényel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08F3E0C-289E-10E7-AC55-A6BB196F1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10:18</a:t>
            </a:fld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88F5748-18EA-BDB9-C83C-653C766476C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8182" y="1534777"/>
            <a:ext cx="4313779" cy="2400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E3791552-507C-CE58-2409-EB4378776C1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8182" y="4094147"/>
            <a:ext cx="4313780" cy="16630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02950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A84CC5D-6FDA-8CB9-CC8E-B5AFC731D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 err="1"/>
              <a:t>OpenStreetMap</a:t>
            </a:r>
            <a:endParaRPr lang="hu-HU" noProof="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5699B90-666F-863C-9146-5E9A05846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5033964" cy="4754563"/>
          </a:xfrm>
        </p:spPr>
        <p:txBody>
          <a:bodyPr/>
          <a:lstStyle/>
          <a:p>
            <a:r>
              <a:rPr lang="hu-HU" noProof="0" dirty="0"/>
              <a:t>DEMO</a:t>
            </a:r>
          </a:p>
          <a:p>
            <a:pPr lvl="1"/>
            <a:r>
              <a:rPr lang="hu-HU" dirty="0"/>
              <a:t>nyissuk meg a </a:t>
            </a:r>
            <a:r>
              <a:rPr lang="hu-HU" dirty="0">
                <a:hlinkClick r:id="rId2"/>
              </a:rPr>
              <a:t>https://download.geofabrik.de/</a:t>
            </a:r>
            <a:r>
              <a:rPr lang="hu-HU" dirty="0"/>
              <a:t> oldalt</a:t>
            </a:r>
          </a:p>
          <a:p>
            <a:pPr lvl="1"/>
            <a:r>
              <a:rPr lang="hu-HU" noProof="0" dirty="0"/>
              <a:t>töltsük le Liechtenstein </a:t>
            </a:r>
            <a:r>
              <a:rPr lang="hu-HU" noProof="0" dirty="0" err="1"/>
              <a:t>OpenStreetMap</a:t>
            </a:r>
            <a:r>
              <a:rPr lang="hu-HU" noProof="0" dirty="0"/>
              <a:t>-adatait becsomagolt </a:t>
            </a:r>
            <a:r>
              <a:rPr lang="hu-HU" noProof="0" dirty="0" err="1"/>
              <a:t>shapefile</a:t>
            </a:r>
            <a:r>
              <a:rPr lang="hu-HU" noProof="0" dirty="0"/>
              <a:t>-ként</a:t>
            </a:r>
          </a:p>
          <a:p>
            <a:pPr lvl="1"/>
            <a:r>
              <a:rPr lang="hu-HU" dirty="0"/>
              <a:t>olvassuk be a </a:t>
            </a:r>
            <a:r>
              <a:rPr lang="en-US" dirty="0"/>
              <a:t>gis_osm_landuse_a_free_1.shp</a:t>
            </a:r>
            <a:r>
              <a:rPr lang="hu-HU" dirty="0"/>
              <a:t> fájlt</a:t>
            </a:r>
          </a:p>
          <a:p>
            <a:pPr lvl="1"/>
            <a:r>
              <a:rPr lang="hu-HU" noProof="0" dirty="0"/>
              <a:t>válogassuk le a természetvédelmi területeket (</a:t>
            </a:r>
            <a:r>
              <a:rPr lang="hu-HU" noProof="0" dirty="0" err="1"/>
              <a:t>fclass</a:t>
            </a:r>
            <a:r>
              <a:rPr lang="hu-HU" noProof="0" dirty="0"/>
              <a:t>: </a:t>
            </a:r>
            <a:r>
              <a:rPr lang="hu-HU" noProof="0" dirty="0" err="1"/>
              <a:t>nature_reserve</a:t>
            </a:r>
            <a:r>
              <a:rPr lang="hu-HU" noProof="0" dirty="0"/>
              <a:t>)</a:t>
            </a:r>
          </a:p>
          <a:p>
            <a:pPr lvl="1"/>
            <a:r>
              <a:rPr lang="hu-HU" dirty="0"/>
              <a:t>mentsük ki új </a:t>
            </a:r>
            <a:r>
              <a:rPr lang="hu-HU" dirty="0" err="1"/>
              <a:t>shape</a:t>
            </a:r>
            <a:r>
              <a:rPr lang="hu-HU" dirty="0"/>
              <a:t> file-</a:t>
            </a:r>
            <a:r>
              <a:rPr lang="hu-HU" dirty="0" err="1"/>
              <a:t>ba</a:t>
            </a:r>
            <a:endParaRPr lang="hu-HU" noProof="0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8D0B3A6-0036-7A97-382F-DE1ADFC31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hu-HU" noProof="0" smtClean="0"/>
              <a:t>10:18</a:t>
            </a:fld>
            <a:endParaRPr lang="hu-HU" noProof="0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7441E5D-D22F-9D7D-6493-C69E6ADD33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2940" y="150302"/>
            <a:ext cx="6210109" cy="23043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C352A989-A3F2-3264-B5AA-A9488575E9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164" y="2590800"/>
            <a:ext cx="6200885" cy="35861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865601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090A0EE-675D-FDD6-9491-46C9B2B56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2. feladat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DCD19FC-0222-1D3B-1FC2-F16E56378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4791192" cy="4754563"/>
          </a:xfrm>
        </p:spPr>
        <p:txBody>
          <a:bodyPr/>
          <a:lstStyle/>
          <a:p>
            <a:r>
              <a:rPr lang="hu-HU" dirty="0"/>
              <a:t>töltsd le Málta </a:t>
            </a:r>
            <a:r>
              <a:rPr lang="hu-HU" dirty="0" err="1"/>
              <a:t>OpenStreetMap</a:t>
            </a:r>
            <a:r>
              <a:rPr lang="hu-HU" dirty="0"/>
              <a:t>-adatait</a:t>
            </a:r>
          </a:p>
          <a:p>
            <a:pPr lvl="1"/>
            <a:r>
              <a:rPr lang="hu-HU" dirty="0">
                <a:hlinkClick r:id="rId2"/>
              </a:rPr>
              <a:t>https://download.geofabrik.de/</a:t>
            </a:r>
            <a:endParaRPr lang="hu-HU" dirty="0"/>
          </a:p>
          <a:p>
            <a:r>
              <a:rPr lang="hu-HU" dirty="0"/>
              <a:t>olvasd be az úthálózatot tartalmazó fájlt</a:t>
            </a:r>
          </a:p>
          <a:p>
            <a:pPr lvl="1"/>
            <a:r>
              <a:rPr lang="en-US" dirty="0"/>
              <a:t>gis_osm_roads_free_1.shp</a:t>
            </a:r>
            <a:endParaRPr lang="hu-HU" dirty="0"/>
          </a:p>
          <a:p>
            <a:r>
              <a:rPr lang="hu-HU" dirty="0"/>
              <a:t>válogasd le az elsőrendű utakat</a:t>
            </a:r>
          </a:p>
          <a:p>
            <a:pPr lvl="1"/>
            <a:r>
              <a:rPr lang="hu-HU" dirty="0" err="1"/>
              <a:t>fclass</a:t>
            </a:r>
            <a:r>
              <a:rPr lang="hu-HU" dirty="0"/>
              <a:t>: </a:t>
            </a:r>
            <a:r>
              <a:rPr lang="hu-HU" dirty="0" err="1"/>
              <a:t>primary</a:t>
            </a:r>
            <a:endParaRPr lang="hu-HU" dirty="0"/>
          </a:p>
          <a:p>
            <a:r>
              <a:rPr lang="hu-HU" dirty="0"/>
              <a:t>mentsd el őket új </a:t>
            </a:r>
            <a:r>
              <a:rPr lang="hu-HU" dirty="0" err="1"/>
              <a:t>shape</a:t>
            </a:r>
            <a:r>
              <a:rPr lang="hu-HU" dirty="0"/>
              <a:t> file-</a:t>
            </a:r>
            <a:r>
              <a:rPr lang="hu-HU" dirty="0" err="1"/>
              <a:t>ba</a:t>
            </a:r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01767CD-6FBE-9A76-BB8C-017F11838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10:18</a:t>
            </a:fld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5D62849-EFFC-16BF-4C29-F28F7D232D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9392" y="1422400"/>
            <a:ext cx="6427141" cy="4648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2748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58FAE9D-24C2-D95E-E529-17CD31AFF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Felszínborítás/területhasználat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27AE2B1-AD0B-8774-AB9B-2DC5E2425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6325813" cy="4754563"/>
          </a:xfrm>
        </p:spPr>
        <p:txBody>
          <a:bodyPr/>
          <a:lstStyle/>
          <a:p>
            <a:r>
              <a:rPr lang="en-US" dirty="0"/>
              <a:t>Copernicus Land Monitoring Service</a:t>
            </a:r>
            <a:endParaRPr lang="hu-HU" dirty="0"/>
          </a:p>
          <a:p>
            <a:pPr lvl="1"/>
            <a:r>
              <a:rPr lang="en-US" dirty="0">
                <a:hlinkClick r:id="rId2"/>
              </a:rPr>
              <a:t>https://land.copernicus.eu/</a:t>
            </a:r>
            <a:endParaRPr lang="en-US" dirty="0"/>
          </a:p>
          <a:p>
            <a:pPr lvl="1"/>
            <a:r>
              <a:rPr lang="hu-HU" dirty="0"/>
              <a:t>többféle felszínborítással és növényzettel kapcsolatos réteg</a:t>
            </a:r>
          </a:p>
          <a:p>
            <a:pPr lvl="1"/>
            <a:r>
              <a:rPr lang="en-US" dirty="0"/>
              <a:t>pl. CORINE Land Cover</a:t>
            </a:r>
            <a:r>
              <a:rPr lang="hu-HU" dirty="0"/>
              <a:t> (100 m-es felbontású raszter vagy vektor)</a:t>
            </a:r>
          </a:p>
          <a:p>
            <a:pPr lvl="1"/>
            <a:r>
              <a:rPr lang="hu-HU" dirty="0"/>
              <a:t>ingyenes, de regisztrációköteles letöltés</a:t>
            </a:r>
          </a:p>
          <a:p>
            <a:r>
              <a:rPr lang="hu-HU" dirty="0"/>
              <a:t>Magyarország Ökoszisztéma-alaptérképe</a:t>
            </a:r>
          </a:p>
          <a:p>
            <a:pPr lvl="1"/>
            <a:r>
              <a:rPr lang="hu-HU" dirty="0">
                <a:hlinkClick r:id="rId3"/>
              </a:rPr>
              <a:t>http://alapterkep.termeszetem.hu/</a:t>
            </a:r>
            <a:endParaRPr lang="hu-HU" dirty="0"/>
          </a:p>
          <a:p>
            <a:pPr lvl="1"/>
            <a:r>
              <a:rPr lang="hu-HU" dirty="0"/>
              <a:t>20 m-es felbontású raszter</a:t>
            </a:r>
          </a:p>
          <a:p>
            <a:pPr lvl="1"/>
            <a:r>
              <a:rPr lang="hu-HU" dirty="0"/>
              <a:t>EOV és LAEA vetületben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52C8F52-9B3F-B759-5117-0AE58CB7C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10:18</a:t>
            </a:fld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0070729-A192-CAEB-032E-81F129A835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4013" y="2984993"/>
            <a:ext cx="4850185" cy="27683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Kép 9" descr="A képen Betűtípus, Grafika, embléma, szöveg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0AC81EE-AEF5-1C70-D415-96080D0414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014" y="1600200"/>
            <a:ext cx="4850185" cy="1219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61835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5B1EEBD-93EF-862A-A01F-08B44074C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Copernicus Land Monitoring Service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52DF3E1-D781-6043-B6C2-9EA3127FC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6464300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nyissuk meg a </a:t>
            </a:r>
            <a:r>
              <a:rPr lang="en-US" dirty="0">
                <a:hlinkClick r:id="rId2"/>
              </a:rPr>
              <a:t>https://land.copernicus.eu/</a:t>
            </a:r>
            <a:r>
              <a:rPr lang="hu-HU" dirty="0"/>
              <a:t> oldalt</a:t>
            </a:r>
          </a:p>
          <a:p>
            <a:pPr lvl="1"/>
            <a:r>
              <a:rPr lang="hu-HU" dirty="0"/>
              <a:t>keressük meg a CORINE </a:t>
            </a:r>
            <a:r>
              <a:rPr lang="hu-HU" dirty="0" err="1"/>
              <a:t>Land</a:t>
            </a:r>
            <a:r>
              <a:rPr lang="hu-HU" dirty="0"/>
              <a:t> </a:t>
            </a:r>
            <a:r>
              <a:rPr lang="hu-HU" dirty="0" err="1"/>
              <a:t>Cover</a:t>
            </a:r>
            <a:r>
              <a:rPr lang="hu-HU" dirty="0"/>
              <a:t> 2018-as adatsort</a:t>
            </a:r>
          </a:p>
          <a:p>
            <a:pPr lvl="1"/>
            <a:r>
              <a:rPr lang="hu-HU" dirty="0"/>
              <a:t>kíséreljük meg letölteni raszteres formátumban</a:t>
            </a:r>
          </a:p>
          <a:p>
            <a:pPr lvl="1"/>
            <a:r>
              <a:rPr lang="hu-HU" dirty="0"/>
              <a:t>mivel regisztrálni kéne, most itt megállunk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5F9378A-BA32-9C94-DBED-91991C28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10:18</a:t>
            </a:fld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89D7011-3708-ADCB-88C3-C4F6B134F6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2500" y="154669"/>
            <a:ext cx="4727297" cy="30373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3F30E374-79FF-BC37-A352-DFD6496D92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2500" y="3334735"/>
            <a:ext cx="4727297" cy="34025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A3F0F691-3EA2-8191-1180-3305D0FA3259}"/>
              </a:ext>
            </a:extLst>
          </p:cNvPr>
          <p:cNvSpPr/>
          <p:nvPr/>
        </p:nvSpPr>
        <p:spPr>
          <a:xfrm>
            <a:off x="10160000" y="220492"/>
            <a:ext cx="660400" cy="1859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2BB537A6-D1BB-2E72-91A2-A60A33B3B4E7}"/>
              </a:ext>
            </a:extLst>
          </p:cNvPr>
          <p:cNvSpPr/>
          <p:nvPr/>
        </p:nvSpPr>
        <p:spPr>
          <a:xfrm>
            <a:off x="7442200" y="1212850"/>
            <a:ext cx="4419600" cy="2095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65E801DF-4436-9979-C1B3-4E2039B55F4E}"/>
              </a:ext>
            </a:extLst>
          </p:cNvPr>
          <p:cNvSpPr/>
          <p:nvPr/>
        </p:nvSpPr>
        <p:spPr>
          <a:xfrm>
            <a:off x="8064500" y="2525542"/>
            <a:ext cx="2076450" cy="1859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2D5DD47A-82D6-E90B-E74E-D65E9A57D1E4}"/>
              </a:ext>
            </a:extLst>
          </p:cNvPr>
          <p:cNvSpPr/>
          <p:nvPr/>
        </p:nvSpPr>
        <p:spPr>
          <a:xfrm>
            <a:off x="7315200" y="3557658"/>
            <a:ext cx="1092200" cy="21424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A1A59F1A-37EE-5269-1E8B-88E9130FA23B}"/>
              </a:ext>
            </a:extLst>
          </p:cNvPr>
          <p:cNvSpPr/>
          <p:nvPr/>
        </p:nvSpPr>
        <p:spPr>
          <a:xfrm>
            <a:off x="8476344" y="5919858"/>
            <a:ext cx="3499756" cy="1761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C42B5DA3-5673-DE01-B9C8-3CAB7B7E1074}"/>
              </a:ext>
            </a:extLst>
          </p:cNvPr>
          <p:cNvSpPr/>
          <p:nvPr/>
        </p:nvSpPr>
        <p:spPr>
          <a:xfrm>
            <a:off x="8553450" y="6527800"/>
            <a:ext cx="704850" cy="1903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53863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7444DB9-125D-01AA-0C97-5DD929D7E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Magyarország Ökoszisztéma-alaptérképe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3770431-B12E-8634-874C-E3D38E69F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7848598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nyissuk meg a </a:t>
            </a:r>
            <a:r>
              <a:rPr lang="hu-HU" dirty="0">
                <a:hlinkClick r:id="rId2"/>
              </a:rPr>
              <a:t>http://alapterkep.termeszetem.hu/</a:t>
            </a:r>
            <a:r>
              <a:rPr lang="hu-HU" dirty="0"/>
              <a:t> oldalt</a:t>
            </a:r>
          </a:p>
          <a:p>
            <a:pPr lvl="1"/>
            <a:r>
              <a:rPr lang="hu-HU" dirty="0"/>
              <a:t>töltsük ki a kérdőívet, majd töltsük le EOV vetületben a rasztert</a:t>
            </a:r>
          </a:p>
          <a:p>
            <a:pPr lvl="1"/>
            <a:r>
              <a:rPr lang="hu-HU" dirty="0"/>
              <a:t>állítsuk át a projekt koordináta-rendszertét EOV-</a:t>
            </a:r>
            <a:r>
              <a:rPr lang="hu-HU" dirty="0" err="1"/>
              <a:t>ra</a:t>
            </a:r>
            <a:endParaRPr lang="hu-HU" dirty="0"/>
          </a:p>
          <a:p>
            <a:pPr lvl="1"/>
            <a:r>
              <a:rPr lang="hu-HU" dirty="0"/>
              <a:t>olvassuk be az ökoszisztéma-alaptérképet </a:t>
            </a:r>
            <a:r>
              <a:rPr lang="hu-HU" dirty="0" err="1"/>
              <a:t>ArcMapbe</a:t>
            </a:r>
            <a:endParaRPr lang="hu-HU" dirty="0"/>
          </a:p>
          <a:p>
            <a:pPr lvl="1"/>
            <a:r>
              <a:rPr lang="hu-HU" dirty="0"/>
              <a:t>ismerkedjünk meg az "attribútumtáblájával"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A823E50-04DC-F446-E8AB-3D4F60B79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10:18</a:t>
            </a:fld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230228D-5E3E-ED1B-F122-6B325C3ED8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798" y="150879"/>
            <a:ext cx="3384479" cy="28372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E41A7250-822D-51F6-6428-C07406A9C0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800" y="3127740"/>
            <a:ext cx="3384478" cy="35906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44824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4CDA776-7A77-B124-151E-85D37F7D4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Energiaföldrajzhoz kacsolódó adatforrások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09C061F-8C86-B8BC-FDCC-DC763B69EC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A4CA449-E92D-71B0-5023-94A0C5006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9932A-0FAF-4438-B561-2C6A2226D8DA}" type="datetime10">
              <a:rPr lang="en-US" smtClean="0"/>
              <a:t>10:18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719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2120C54-5482-68B0-3C23-C886F6D8D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További adatforrások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AAC3621-6820-CB7D-81BD-8E7170566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7010400" cy="4754563"/>
          </a:xfrm>
        </p:spPr>
        <p:txBody>
          <a:bodyPr/>
          <a:lstStyle/>
          <a:p>
            <a:r>
              <a:rPr lang="de-DE" dirty="0"/>
              <a:t>Lechner </a:t>
            </a:r>
            <a:r>
              <a:rPr lang="de-DE" dirty="0" err="1"/>
              <a:t>Tudásközpont</a:t>
            </a:r>
            <a:endParaRPr lang="hu-HU" dirty="0"/>
          </a:p>
          <a:p>
            <a:pPr lvl="1"/>
            <a:r>
              <a:rPr lang="de-DE" dirty="0">
                <a:hlinkClick r:id="rId2"/>
              </a:rPr>
              <a:t>https://lechnerkozpont.hu/oldal/adatkorok</a:t>
            </a:r>
            <a:endParaRPr lang="hu-HU" dirty="0"/>
          </a:p>
          <a:p>
            <a:pPr lvl="1"/>
            <a:r>
              <a:rPr lang="hu-HU" dirty="0"/>
              <a:t>felszínborítás, légifelvételek, domborzat, közműtérképek</a:t>
            </a:r>
          </a:p>
          <a:p>
            <a:pPr lvl="1"/>
            <a:r>
              <a:rPr lang="hu-HU" dirty="0"/>
              <a:t>fizetős</a:t>
            </a:r>
          </a:p>
          <a:p>
            <a:r>
              <a:rPr lang="hu-HU" dirty="0"/>
              <a:t>Magyar Energetikai és Közmű-szabályozási Hivatal (MEKH)</a:t>
            </a:r>
          </a:p>
          <a:p>
            <a:pPr lvl="1"/>
            <a:r>
              <a:rPr lang="hu-HU" dirty="0">
                <a:hlinkClick r:id="rId3"/>
              </a:rPr>
              <a:t>https://www.mekh.hu/</a:t>
            </a:r>
            <a:endParaRPr lang="hu-HU" dirty="0"/>
          </a:p>
          <a:p>
            <a:pPr lvl="1"/>
            <a:r>
              <a:rPr lang="hu-HU" dirty="0"/>
              <a:t>energetikai infrastruktúra, hálózati térképek</a:t>
            </a:r>
          </a:p>
          <a:p>
            <a:pPr lvl="1"/>
            <a:r>
              <a:rPr lang="hu-HU" dirty="0"/>
              <a:t>a honlapjukon nem találtam letölthető állományokat…</a:t>
            </a:r>
          </a:p>
          <a:p>
            <a:r>
              <a:rPr lang="hu-HU" dirty="0" err="1"/>
              <a:t>HungaroMet</a:t>
            </a:r>
            <a:r>
              <a:rPr lang="hu-HU" dirty="0"/>
              <a:t> Meteorológiai Adattár</a:t>
            </a:r>
          </a:p>
          <a:p>
            <a:pPr lvl="1"/>
            <a:r>
              <a:rPr lang="hu-HU" dirty="0">
                <a:hlinkClick r:id="rId4"/>
              </a:rPr>
              <a:t>https://odp.met.hu/</a:t>
            </a:r>
            <a:endParaRPr lang="hu-HU" dirty="0"/>
          </a:p>
          <a:p>
            <a:pPr lvl="1"/>
            <a:r>
              <a:rPr lang="hu-HU" dirty="0"/>
              <a:t>meteorológiai adatok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E3DF088-3B9C-C9B4-4670-B8C87656D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10:18</a:t>
            </a:fld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A38DFB2D-3E98-A770-6958-F432E72910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257653"/>
            <a:ext cx="4219575" cy="28355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 descr="A képen szöveg, térkép, atlasz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370D82C-33D6-765E-A1D7-B39D9B0B869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3194652"/>
            <a:ext cx="4219575" cy="293401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37166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260E8F6-9C46-6EA8-C1A1-308E54611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További</a:t>
            </a:r>
            <a:r>
              <a:rPr lang="hu-HU" noProof="0" dirty="0"/>
              <a:t> adatforrások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5AB1DD8-1DB1-49EB-B780-ACFF7E5D3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6568440" cy="4754563"/>
          </a:xfrm>
        </p:spPr>
        <p:txBody>
          <a:bodyPr/>
          <a:lstStyle/>
          <a:p>
            <a:r>
              <a:rPr lang="hu-HU" dirty="0"/>
              <a:t>Központi Statisztikai Hivatal (KSH)</a:t>
            </a:r>
          </a:p>
          <a:p>
            <a:pPr lvl="1"/>
            <a:r>
              <a:rPr lang="hu-HU" dirty="0"/>
              <a:t>Térképes Interaktív Megjelenítő Alkalmazás (TIMEA)</a:t>
            </a:r>
          </a:p>
          <a:p>
            <a:pPr lvl="1"/>
            <a:r>
              <a:rPr lang="hu-HU" dirty="0">
                <a:hlinkClick r:id="rId2"/>
              </a:rPr>
              <a:t>https://map.ksh.hu/</a:t>
            </a:r>
            <a:endParaRPr lang="hu-HU" dirty="0"/>
          </a:p>
          <a:p>
            <a:pPr lvl="1"/>
            <a:r>
              <a:rPr lang="hu-HU" dirty="0"/>
              <a:t>megyei/járási/települési szint</a:t>
            </a:r>
          </a:p>
          <a:p>
            <a:pPr lvl="1"/>
            <a:r>
              <a:rPr lang="hu-HU" dirty="0"/>
              <a:t>letölthető CSV-ben</a:t>
            </a:r>
          </a:p>
          <a:p>
            <a:pPr lvl="1"/>
            <a:endParaRPr lang="hu-HU" dirty="0"/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E5D2909-FF7F-F2C9-5823-0AEF4C3DD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10:18</a:t>
            </a:fld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1B233FFE-63F6-D380-76A5-AC9044E668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6640" y="1473200"/>
            <a:ext cx="4641532" cy="25953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779377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B5A8F45-EC4C-64F2-A942-CD0CE6785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Központi Statisztikai Hivatal (KSH)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A5545FB-22AF-B83C-F8BC-839D59DC9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4484106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nyissuk meg a </a:t>
            </a:r>
            <a:r>
              <a:rPr lang="hu-HU" dirty="0">
                <a:hlinkClick r:id="rId2"/>
              </a:rPr>
              <a:t>https://map.ksh.hu/</a:t>
            </a:r>
            <a:r>
              <a:rPr lang="hu-HU" dirty="0"/>
              <a:t> oldalt</a:t>
            </a:r>
          </a:p>
          <a:p>
            <a:pPr lvl="1"/>
            <a:r>
              <a:rPr lang="hu-HU" dirty="0"/>
              <a:t>töltsük le CSV formátumban az egy háztartásra jutó éves villamosenergia-fogyasztást</a:t>
            </a:r>
          </a:p>
          <a:p>
            <a:endParaRPr lang="hu-HU" dirty="0"/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335F9A3-A937-A0C9-60F7-0B92A0E05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10:18</a:t>
            </a:fld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B3DDFC3-A179-6C2A-C828-ACEA6C651F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2306" y="1441962"/>
            <a:ext cx="6755393" cy="35129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9137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A képen térkép, lil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BC7E9B94-A57F-1153-001E-A35221A237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10400" y="2315818"/>
            <a:ext cx="5018314" cy="37468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CB8D36BD-DE46-CF49-D8B6-EEF6A2F6D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Központi Statisztikai Hivatal (KSH)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439212B-E4B6-6607-A180-E94202DCB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6172200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olvassuk be </a:t>
            </a:r>
            <a:r>
              <a:rPr lang="hu-HU" dirty="0" err="1"/>
              <a:t>ArcMapbe</a:t>
            </a:r>
            <a:r>
              <a:rPr lang="hu-HU" dirty="0"/>
              <a:t> (fogd és vidd </a:t>
            </a:r>
            <a:r>
              <a:rPr lang="hu-HU" dirty="0" err="1"/>
              <a:t>Catalogból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fűzzük hozzá a </a:t>
            </a:r>
            <a:r>
              <a:rPr lang="hu-HU" dirty="0" err="1"/>
              <a:t>kozighatarok.shp-hez</a:t>
            </a:r>
            <a:r>
              <a:rPr lang="hu-HU" dirty="0"/>
              <a:t> a település neve alapján (jobb klikk &gt; </a:t>
            </a:r>
            <a:r>
              <a:rPr lang="hu-HU" dirty="0" err="1"/>
              <a:t>Joins</a:t>
            </a:r>
            <a:r>
              <a:rPr lang="hu-HU" dirty="0"/>
              <a:t> and </a:t>
            </a:r>
            <a:r>
              <a:rPr lang="hu-HU" dirty="0" err="1"/>
              <a:t>Relates</a:t>
            </a:r>
            <a:r>
              <a:rPr lang="hu-HU" dirty="0"/>
              <a:t>… &gt; </a:t>
            </a:r>
            <a:r>
              <a:rPr lang="hu-HU" dirty="0" err="1"/>
              <a:t>Join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színezzük a VALUE mező alapján</a:t>
            </a:r>
          </a:p>
          <a:p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9D47C01-139D-8386-E249-127194ACC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21:56</a:t>
            </a:fld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C9FE142-98EB-C937-72CF-088399C4C5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203932"/>
            <a:ext cx="5018314" cy="19528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id="{899B36AB-4EAE-FD1A-1412-1622F03C212F}"/>
              </a:ext>
            </a:extLst>
          </p:cNvPr>
          <p:cNvSpPr/>
          <p:nvPr/>
        </p:nvSpPr>
        <p:spPr>
          <a:xfrm>
            <a:off x="10698480" y="848360"/>
            <a:ext cx="1330234" cy="1219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0170FA13-6C78-01D3-A0E3-28C98E7A8D1A}"/>
              </a:ext>
            </a:extLst>
          </p:cNvPr>
          <p:cNvSpPr/>
          <p:nvPr/>
        </p:nvSpPr>
        <p:spPr>
          <a:xfrm>
            <a:off x="6959600" y="284480"/>
            <a:ext cx="304800" cy="147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Nyíl: jobbra mutató 13">
            <a:extLst>
              <a:ext uri="{FF2B5EF4-FFF2-40B4-BE49-F238E27FC236}">
                <a16:creationId xmlns:a16="http://schemas.microsoft.com/office/drawing/2014/main" id="{CE8C0F72-303D-AC31-884D-43D0DF7FFCD8}"/>
              </a:ext>
            </a:extLst>
          </p:cNvPr>
          <p:cNvSpPr/>
          <p:nvPr/>
        </p:nvSpPr>
        <p:spPr>
          <a:xfrm rot="10800000">
            <a:off x="8051800" y="848360"/>
            <a:ext cx="2514600" cy="1219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2" name="Kép 11" descr="A képen szöveg, képernyőkép, Betűtípus, szá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E13BBAA6-E818-3135-153B-B7D83192C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8724" y="4114800"/>
            <a:ext cx="2158417" cy="17933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910682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4932AB4-F22A-52B8-788D-307A3BFC5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feladat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14949DB-9E90-9EFB-8B4B-386335BC8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töltsd le a KSH oldaláról a legfrissebb (2021-es), egy háztartásra jutó éves gázfogyasztást CSV formátumban a járásokra</a:t>
            </a:r>
          </a:p>
          <a:p>
            <a:r>
              <a:rPr lang="hu-HU" dirty="0"/>
              <a:t>olvasd be </a:t>
            </a:r>
            <a:r>
              <a:rPr lang="hu-HU" dirty="0" err="1"/>
              <a:t>ArcMapbe</a:t>
            </a:r>
            <a:endParaRPr lang="hu-HU" dirty="0"/>
          </a:p>
          <a:p>
            <a:r>
              <a:rPr lang="hu-HU" dirty="0"/>
              <a:t>képezz a települések közigazgatási</a:t>
            </a:r>
            <a:br>
              <a:rPr lang="hu-HU" dirty="0"/>
            </a:br>
            <a:r>
              <a:rPr lang="hu-HU" dirty="0"/>
              <a:t>területéből járáspoligonokat</a:t>
            </a:r>
          </a:p>
          <a:p>
            <a:r>
              <a:rPr lang="hu-HU" dirty="0"/>
              <a:t>fűzd hozzá a letöltött gázfogyasztási</a:t>
            </a:r>
            <a:br>
              <a:rPr lang="hu-HU" dirty="0"/>
            </a:br>
            <a:r>
              <a:rPr lang="hu-HU" dirty="0"/>
              <a:t>adatokat a járáspoligonokhoz</a:t>
            </a:r>
          </a:p>
          <a:p>
            <a:pPr lvl="1"/>
            <a:r>
              <a:rPr lang="hu-HU" dirty="0"/>
              <a:t>és színezd a poligonokat ennek</a:t>
            </a:r>
            <a:br>
              <a:rPr lang="hu-HU" dirty="0"/>
            </a:br>
            <a:r>
              <a:rPr lang="hu-HU" dirty="0"/>
              <a:t>megfelelően</a:t>
            </a:r>
          </a:p>
          <a:p>
            <a:pPr lvl="1"/>
            <a:r>
              <a:rPr lang="hu-HU" dirty="0"/>
              <a:t>az esetleges elnevezési különbségek,</a:t>
            </a:r>
            <a:br>
              <a:rPr lang="hu-HU" dirty="0"/>
            </a:br>
            <a:r>
              <a:rPr lang="hu-HU" dirty="0"/>
              <a:t>adathibák okozta lyukakkal ne törődj</a:t>
            </a:r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F376822-D78A-C1D9-FC37-267B06E4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10:18</a:t>
            </a:fld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1A175A1-8B0C-6A29-47AB-BDD4F551D7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3626" y="2114550"/>
            <a:ext cx="6081213" cy="39404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27708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7C393D3-889A-F7F2-E26F-BA658F749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feladat – megoldás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D3B2A4D-9877-2EFB-050F-95CA113F0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8157074" cy="4754563"/>
          </a:xfrm>
        </p:spPr>
        <p:txBody>
          <a:bodyPr/>
          <a:lstStyle/>
          <a:p>
            <a:r>
              <a:rPr lang="hu-HU" dirty="0">
                <a:hlinkClick r:id="rId2"/>
              </a:rPr>
              <a:t>https://map.ksh.hu/</a:t>
            </a:r>
            <a:endParaRPr lang="hu-HU" dirty="0"/>
          </a:p>
          <a:p>
            <a:pPr lvl="1"/>
            <a:r>
              <a:rPr lang="hu-HU" dirty="0"/>
              <a:t>Mutató: Környezet, közmű &gt; Egy háztartási fogyasztóra jutó éves gázfogyasztás</a:t>
            </a:r>
          </a:p>
          <a:p>
            <a:pPr lvl="1"/>
            <a:r>
              <a:rPr lang="hu-HU" dirty="0"/>
              <a:t>Területi felbontás: járás</a:t>
            </a:r>
          </a:p>
          <a:p>
            <a:pPr lvl="1"/>
            <a:r>
              <a:rPr lang="hu-HU" dirty="0"/>
              <a:t>Év: 2021</a:t>
            </a:r>
          </a:p>
          <a:p>
            <a:pPr lvl="1"/>
            <a:r>
              <a:rPr lang="hu-HU" dirty="0"/>
              <a:t>Lekérdezés, Attribútumtábla, Mentés CSV-be</a:t>
            </a:r>
          </a:p>
          <a:p>
            <a:pPr indent="-228600"/>
            <a:r>
              <a:rPr lang="hu-HU" dirty="0"/>
              <a:t>Data Management &gt; </a:t>
            </a:r>
            <a:r>
              <a:rPr lang="hu-HU" dirty="0" err="1"/>
              <a:t>Generalization</a:t>
            </a:r>
            <a:r>
              <a:rPr lang="hu-HU" dirty="0"/>
              <a:t> &gt; </a:t>
            </a:r>
            <a:r>
              <a:rPr lang="hu-HU" dirty="0" err="1"/>
              <a:t>Dissolve</a:t>
            </a:r>
            <a:endParaRPr lang="hu-HU" dirty="0"/>
          </a:p>
          <a:p>
            <a:pPr lvl="1"/>
            <a:r>
              <a:rPr lang="hu-HU" dirty="0"/>
              <a:t>Input </a:t>
            </a:r>
            <a:r>
              <a:rPr lang="hu-HU" dirty="0" err="1"/>
              <a:t>Features</a:t>
            </a:r>
            <a:r>
              <a:rPr lang="hu-HU" dirty="0"/>
              <a:t>: </a:t>
            </a:r>
            <a:r>
              <a:rPr lang="hu-HU" dirty="0" err="1"/>
              <a:t>kozighatarok</a:t>
            </a:r>
            <a:endParaRPr lang="hu-HU" dirty="0"/>
          </a:p>
          <a:p>
            <a:pPr lvl="1"/>
            <a:r>
              <a:rPr lang="hu-HU" dirty="0" err="1"/>
              <a:t>Dissolve</a:t>
            </a:r>
            <a:r>
              <a:rPr lang="hu-HU" dirty="0"/>
              <a:t> </a:t>
            </a:r>
            <a:r>
              <a:rPr lang="hu-HU" dirty="0" err="1"/>
              <a:t>Field</a:t>
            </a:r>
            <a:r>
              <a:rPr lang="hu-HU" dirty="0"/>
              <a:t>(s): </a:t>
            </a:r>
            <a:r>
              <a:rPr lang="hu-HU" dirty="0" err="1"/>
              <a:t>jaras</a:t>
            </a:r>
            <a:endParaRPr lang="hu-HU" dirty="0"/>
          </a:p>
          <a:p>
            <a:r>
              <a:rPr lang="hu-HU" dirty="0"/>
              <a:t>jobb klikk &gt; </a:t>
            </a:r>
            <a:r>
              <a:rPr lang="hu-HU" dirty="0" err="1"/>
              <a:t>Joins</a:t>
            </a:r>
            <a:r>
              <a:rPr lang="hu-HU" dirty="0"/>
              <a:t> and </a:t>
            </a:r>
            <a:r>
              <a:rPr lang="hu-HU" dirty="0" err="1"/>
              <a:t>Relates</a:t>
            </a:r>
            <a:r>
              <a:rPr lang="hu-HU" dirty="0"/>
              <a:t> &gt; </a:t>
            </a:r>
            <a:r>
              <a:rPr lang="hu-HU" dirty="0" err="1"/>
              <a:t>Join</a:t>
            </a:r>
            <a:r>
              <a:rPr lang="hu-HU" dirty="0"/>
              <a:t>…</a:t>
            </a:r>
          </a:p>
          <a:p>
            <a:pPr lvl="1"/>
            <a:r>
              <a:rPr lang="hu-HU" dirty="0"/>
              <a:t>kulcsmezők: </a:t>
            </a:r>
            <a:r>
              <a:rPr lang="hu-HU" dirty="0" err="1"/>
              <a:t>jaras</a:t>
            </a:r>
            <a:r>
              <a:rPr lang="hu-HU" dirty="0"/>
              <a:t> / JARAS_NEV</a:t>
            </a:r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80286B8-63EF-16AD-3D16-B92E32B43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10:18</a:t>
            </a:fld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058BEE5C-D9DC-93EF-CF07-FADFCE5311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5274" y="174173"/>
            <a:ext cx="3039834" cy="31737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F3438146-75A0-18EC-B81A-1ECB0B63A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274" y="3519080"/>
            <a:ext cx="3039834" cy="25492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650363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/>
              <a:t>Köszönöm a figyelmet!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noProof="0" dirty="0"/>
              <a:t>kérdések?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hu-HU" noProof="0" smtClean="0"/>
              <a:t>10:18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780185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933463-2FC3-93C0-48D7-1BD4CFCE0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/>
              <a:t>Napenergia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3A383DB-CF93-D832-ABDB-9DA1A4FA9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6996568" cy="4754563"/>
          </a:xfrm>
        </p:spPr>
        <p:txBody>
          <a:bodyPr/>
          <a:lstStyle/>
          <a:p>
            <a:r>
              <a:rPr lang="hu-HU" noProof="0" dirty="0"/>
              <a:t>NASA </a:t>
            </a:r>
            <a:r>
              <a:rPr lang="hu-HU" noProof="0" dirty="0" err="1"/>
              <a:t>Prediction</a:t>
            </a:r>
            <a:r>
              <a:rPr lang="hu-HU" noProof="0" dirty="0"/>
              <a:t> Of </a:t>
            </a:r>
            <a:r>
              <a:rPr lang="hu-HU" noProof="0" dirty="0" err="1"/>
              <a:t>Worldwide</a:t>
            </a:r>
            <a:r>
              <a:rPr lang="hu-HU" noProof="0" dirty="0"/>
              <a:t> </a:t>
            </a:r>
            <a:r>
              <a:rPr lang="hu-HU" noProof="0" dirty="0" err="1"/>
              <a:t>Energy</a:t>
            </a:r>
            <a:r>
              <a:rPr lang="hu-HU" noProof="0" dirty="0"/>
              <a:t> </a:t>
            </a:r>
            <a:r>
              <a:rPr lang="hu-HU" noProof="0" dirty="0" err="1"/>
              <a:t>Resources</a:t>
            </a:r>
            <a:r>
              <a:rPr lang="hu-HU" noProof="0" dirty="0"/>
              <a:t> (POWER)</a:t>
            </a:r>
          </a:p>
          <a:p>
            <a:pPr lvl="1"/>
            <a:r>
              <a:rPr lang="hu-HU" noProof="0" dirty="0">
                <a:hlinkClick r:id="rId2"/>
              </a:rPr>
              <a:t>https://power.larc.nasa.gov/</a:t>
            </a:r>
            <a:endParaRPr lang="hu-HU" noProof="0" dirty="0"/>
          </a:p>
          <a:p>
            <a:pPr lvl="1"/>
            <a:r>
              <a:rPr lang="hu-HU" noProof="0" dirty="0"/>
              <a:t>globális</a:t>
            </a:r>
          </a:p>
          <a:p>
            <a:pPr lvl="1"/>
            <a:r>
              <a:rPr lang="hu-HU" noProof="0" dirty="0"/>
              <a:t>durva felbontás (0,5–1°)</a:t>
            </a:r>
          </a:p>
          <a:p>
            <a:pPr lvl="1"/>
            <a:r>
              <a:rPr lang="hu-HU" noProof="0" dirty="0"/>
              <a:t>besugárzás, </a:t>
            </a:r>
            <a:r>
              <a:rPr lang="hu-HU" noProof="0" dirty="0" err="1"/>
              <a:t>albedó</a:t>
            </a:r>
            <a:r>
              <a:rPr lang="hu-HU" noProof="0" dirty="0"/>
              <a:t>, felhőzöttség, hőmérséklet, szél</a:t>
            </a:r>
          </a:p>
          <a:p>
            <a:r>
              <a:rPr lang="hu-HU" noProof="0" dirty="0"/>
              <a:t>Global </a:t>
            </a:r>
            <a:r>
              <a:rPr lang="hu-HU" noProof="0" dirty="0" err="1"/>
              <a:t>Solar</a:t>
            </a:r>
            <a:r>
              <a:rPr lang="hu-HU" noProof="0" dirty="0"/>
              <a:t> Atlas</a:t>
            </a:r>
          </a:p>
          <a:p>
            <a:pPr lvl="1"/>
            <a:r>
              <a:rPr lang="hu-HU" noProof="0" dirty="0">
                <a:hlinkClick r:id="rId3"/>
              </a:rPr>
              <a:t>https://globalsolaratlas.info/</a:t>
            </a:r>
            <a:endParaRPr lang="hu-HU" noProof="0" dirty="0"/>
          </a:p>
          <a:p>
            <a:pPr lvl="1"/>
            <a:r>
              <a:rPr lang="hu-HU" dirty="0"/>
              <a:t>globális</a:t>
            </a:r>
          </a:p>
          <a:p>
            <a:pPr lvl="1"/>
            <a:r>
              <a:rPr lang="hu-HU" noProof="0" dirty="0"/>
              <a:t>besugárzás, napenergiapotenciál, optimális telepítési dőlésszög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A17C0F5-D7BA-C26B-03E9-9388B374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hu-HU" noProof="0" smtClean="0"/>
              <a:t>10:18</a:t>
            </a:fld>
            <a:endParaRPr lang="hu-HU" noProof="0" dirty="0"/>
          </a:p>
        </p:txBody>
      </p:sp>
      <p:pic>
        <p:nvPicPr>
          <p:cNvPr id="6" name="Kép 5" descr="A képen szöveg, Grafikus tervezés, Grafika, Betűtípu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CE33229-09F2-77F6-3D5E-FB17D90577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4768" y="122356"/>
            <a:ext cx="4264616" cy="138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35259020-BBBF-16BD-E8FF-7D3CFF8C47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4768" y="4301434"/>
            <a:ext cx="4264616" cy="18766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AE604DA0-19AC-3086-DB21-15A6189F4E5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4769" y="1607193"/>
            <a:ext cx="4264616" cy="26011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0544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42C1509-772A-299C-EADE-2CB59E20A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Napenergia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775A2C3-D7B7-E86B-47B0-5183F8B37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6534872" cy="4754563"/>
          </a:xfrm>
        </p:spPr>
        <p:txBody>
          <a:bodyPr/>
          <a:lstStyle/>
          <a:p>
            <a:r>
              <a:rPr lang="hu-HU" dirty="0" err="1"/>
              <a:t>Photovoltaic</a:t>
            </a:r>
            <a:r>
              <a:rPr lang="hu-HU" dirty="0"/>
              <a:t> </a:t>
            </a:r>
            <a:r>
              <a:rPr lang="hu-HU" dirty="0" err="1"/>
              <a:t>Geographical</a:t>
            </a:r>
            <a:r>
              <a:rPr lang="hu-HU" dirty="0"/>
              <a:t> </a:t>
            </a:r>
            <a:r>
              <a:rPr lang="hu-HU" dirty="0" err="1"/>
              <a:t>Information</a:t>
            </a:r>
            <a:r>
              <a:rPr lang="hu-HU" dirty="0"/>
              <a:t> System (PVGIS)</a:t>
            </a:r>
          </a:p>
          <a:p>
            <a:pPr lvl="1"/>
            <a:r>
              <a:rPr lang="hu-HU" dirty="0">
                <a:hlinkClick r:id="rId2"/>
              </a:rPr>
              <a:t>https://re.jrc.ec.europa.eu/</a:t>
            </a:r>
            <a:endParaRPr lang="hu-HU" dirty="0"/>
          </a:p>
          <a:p>
            <a:pPr lvl="1"/>
            <a:r>
              <a:rPr lang="hu-HU" dirty="0"/>
              <a:t>Európa</a:t>
            </a:r>
          </a:p>
          <a:p>
            <a:pPr lvl="1"/>
            <a:r>
              <a:rPr lang="hu-HU" dirty="0"/>
              <a:t>besugárzás, energiatermelési szimulációk</a:t>
            </a:r>
          </a:p>
          <a:p>
            <a:r>
              <a:rPr lang="hu-HU" dirty="0"/>
              <a:t>Budapest Szolártérképe</a:t>
            </a:r>
          </a:p>
          <a:p>
            <a:pPr lvl="1"/>
            <a:r>
              <a:rPr lang="hu-HU" dirty="0">
                <a:hlinkClick r:id="rId3"/>
              </a:rPr>
              <a:t>https://nappalhajtva.budapest.hu/</a:t>
            </a:r>
            <a:endParaRPr lang="hu-HU" dirty="0"/>
          </a:p>
          <a:p>
            <a:pPr lvl="1"/>
            <a:r>
              <a:rPr lang="hu-HU" dirty="0"/>
              <a:t>napelemes energiapotenciál</a:t>
            </a:r>
          </a:p>
          <a:p>
            <a:pPr lvl="1"/>
            <a:r>
              <a:rPr lang="hu-HU" dirty="0"/>
              <a:t>csak térkép, letölteni nem lehet</a:t>
            </a:r>
          </a:p>
          <a:p>
            <a:pPr lvl="1"/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0F819F1-23D5-54A0-F6F4-01AB6187C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10:18</a:t>
            </a:fld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CDAA50B8-9F9D-E5C4-299D-08743C3AE2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73074" y="220473"/>
            <a:ext cx="4645820" cy="37086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90CF2DED-CE07-2D44-2079-D1C2CD4AEC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3072" y="4085862"/>
            <a:ext cx="4645821" cy="25923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18576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0A3CD02-D9D5-2922-40D5-42210E088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NASA POWER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2667E6E-9015-239B-FF8C-CB49AFCDE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5317847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nyissuk meg a </a:t>
            </a:r>
            <a:r>
              <a:rPr lang="hu-HU" noProof="0" dirty="0">
                <a:hlinkClick r:id="rId2"/>
              </a:rPr>
              <a:t>https://power.larc.nasa.gov/</a:t>
            </a:r>
            <a:r>
              <a:rPr lang="hu-HU" noProof="0" dirty="0"/>
              <a:t> oldalt</a:t>
            </a:r>
          </a:p>
          <a:p>
            <a:pPr lvl="1"/>
            <a:r>
              <a:rPr lang="hu-HU" noProof="0" dirty="0"/>
              <a:t>keressük meg a "Data Access </a:t>
            </a:r>
            <a:r>
              <a:rPr lang="hu-HU" noProof="0" dirty="0" err="1"/>
              <a:t>Viewer</a:t>
            </a:r>
            <a:r>
              <a:rPr lang="hu-HU" noProof="0" dirty="0"/>
              <a:t>" lehetőséget</a:t>
            </a:r>
          </a:p>
          <a:p>
            <a:pPr lvl="1"/>
            <a:r>
              <a:rPr lang="hu-HU" dirty="0" err="1"/>
              <a:t>válaszzuk</a:t>
            </a:r>
            <a:r>
              <a:rPr lang="hu-HU" dirty="0"/>
              <a:t> a </a:t>
            </a:r>
            <a:r>
              <a:rPr lang="hu-HU" dirty="0" err="1"/>
              <a:t>Regional</a:t>
            </a:r>
            <a:r>
              <a:rPr lang="hu-HU" dirty="0"/>
              <a:t>, majd a </a:t>
            </a:r>
            <a:r>
              <a:rPr lang="hu-HU" dirty="0" err="1"/>
              <a:t>Renewable</a:t>
            </a:r>
            <a:r>
              <a:rPr lang="hu-HU" dirty="0"/>
              <a:t> </a:t>
            </a:r>
            <a:r>
              <a:rPr lang="hu-HU" dirty="0" err="1"/>
              <a:t>Energy</a:t>
            </a:r>
            <a:r>
              <a:rPr lang="hu-HU" dirty="0"/>
              <a:t> lehetőségeket</a:t>
            </a:r>
            <a:endParaRPr lang="hu-HU" noProof="0" dirty="0"/>
          </a:p>
          <a:p>
            <a:pPr lvl="1"/>
            <a:r>
              <a:rPr lang="hu-HU" dirty="0"/>
              <a:t>töltsük le a Magyarországot magában foglaló téglalap alakú területre az átlagos (</a:t>
            </a:r>
            <a:r>
              <a:rPr lang="hu-HU" dirty="0" err="1"/>
              <a:t>Climatology</a:t>
            </a:r>
            <a:r>
              <a:rPr lang="hu-HU" dirty="0"/>
              <a:t>) "</a:t>
            </a:r>
            <a:r>
              <a:rPr lang="en-US" dirty="0"/>
              <a:t>Clear Sky Surface Shortwave Downward Irradiance</a:t>
            </a:r>
            <a:r>
              <a:rPr lang="hu-HU" dirty="0"/>
              <a:t>" jellemzőt </a:t>
            </a:r>
            <a:r>
              <a:rPr lang="hu-HU" dirty="0" err="1"/>
              <a:t>NetCDF</a:t>
            </a:r>
            <a:r>
              <a:rPr lang="hu-HU" dirty="0"/>
              <a:t> formátumban</a:t>
            </a:r>
            <a:endParaRPr lang="hu-HU" noProof="0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06E451B-DBAA-6111-0771-7BF83C430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10:18</a:t>
            </a:fld>
            <a:endParaRPr lang="en-US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35DFAE22-A929-CA91-87BD-B25EBD237A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047" y="2669132"/>
            <a:ext cx="5929446" cy="40608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Kép 6" descr="A képen szöveg, képernyőkép, Grafikus tervezé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D91D9B82-C6B2-C7A6-E504-4D7AD0E9AB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047" y="151453"/>
            <a:ext cx="5929446" cy="23862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5526FFC1-C281-5A79-7E40-1F1685010D52}"/>
              </a:ext>
            </a:extLst>
          </p:cNvPr>
          <p:cNvSpPr/>
          <p:nvPr/>
        </p:nvSpPr>
        <p:spPr>
          <a:xfrm>
            <a:off x="6217920" y="562708"/>
            <a:ext cx="1399540" cy="18874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D6ADC21E-6A08-7CAE-38F5-9A1F6820E8B1}"/>
              </a:ext>
            </a:extLst>
          </p:cNvPr>
          <p:cNvSpPr/>
          <p:nvPr/>
        </p:nvSpPr>
        <p:spPr>
          <a:xfrm flipV="1">
            <a:off x="6186527" y="3172459"/>
            <a:ext cx="605433" cy="152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EF905322-7CAB-C880-20B7-C6C2FCE77ECB}"/>
              </a:ext>
            </a:extLst>
          </p:cNvPr>
          <p:cNvSpPr/>
          <p:nvPr/>
        </p:nvSpPr>
        <p:spPr>
          <a:xfrm flipV="1">
            <a:off x="6989167" y="2905759"/>
            <a:ext cx="1487177" cy="152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182C48DD-E332-D99A-5C0A-B7F7984302A3}"/>
              </a:ext>
            </a:extLst>
          </p:cNvPr>
          <p:cNvSpPr/>
          <p:nvPr/>
        </p:nvSpPr>
        <p:spPr>
          <a:xfrm flipV="1">
            <a:off x="6994247" y="3474719"/>
            <a:ext cx="1487177" cy="152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8E36AD92-5E3B-489B-3F6B-DEA8C70FD17E}"/>
              </a:ext>
            </a:extLst>
          </p:cNvPr>
          <p:cNvSpPr/>
          <p:nvPr/>
        </p:nvSpPr>
        <p:spPr>
          <a:xfrm flipV="1">
            <a:off x="6989167" y="5287166"/>
            <a:ext cx="1487177" cy="2068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9C96823D-27F7-A414-87A1-FC40A7DCB864}"/>
              </a:ext>
            </a:extLst>
          </p:cNvPr>
          <p:cNvSpPr/>
          <p:nvPr/>
        </p:nvSpPr>
        <p:spPr>
          <a:xfrm flipV="1">
            <a:off x="6989166" y="5995022"/>
            <a:ext cx="1487177" cy="152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86BFF2FC-74D6-56FC-5A62-F3E77C68F6B3}"/>
              </a:ext>
            </a:extLst>
          </p:cNvPr>
          <p:cNvSpPr/>
          <p:nvPr/>
        </p:nvSpPr>
        <p:spPr>
          <a:xfrm flipV="1">
            <a:off x="6989166" y="6554073"/>
            <a:ext cx="1487177" cy="152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1404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9C3794E-D5A2-DAF8-76A1-1F7CF7E91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NetCDF</a:t>
            </a:r>
            <a:r>
              <a:rPr lang="hu-HU" dirty="0"/>
              <a:t>-fájl rétegének beolvasása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9EFDD8F-056A-1E90-6BDA-5A0F274D4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7454655" cy="4754563"/>
          </a:xfrm>
        </p:spPr>
        <p:txBody>
          <a:bodyPr/>
          <a:lstStyle/>
          <a:p>
            <a:r>
              <a:rPr lang="hu-HU" dirty="0"/>
              <a:t>persze letölthettük volna ASCII formátumú raszterként is…</a:t>
            </a:r>
          </a:p>
          <a:p>
            <a:pPr lvl="1"/>
            <a:r>
              <a:rPr lang="hu-HU" dirty="0"/>
              <a:t>de akkor nem ismerkednénk meg a </a:t>
            </a:r>
            <a:r>
              <a:rPr lang="hu-HU" dirty="0" err="1"/>
              <a:t>NetCDF</a:t>
            </a:r>
            <a:r>
              <a:rPr lang="hu-HU" dirty="0"/>
              <a:t> formátummal</a:t>
            </a:r>
          </a:p>
          <a:p>
            <a:r>
              <a:rPr lang="hu-HU" dirty="0" err="1"/>
              <a:t>NetCDF</a:t>
            </a:r>
            <a:r>
              <a:rPr lang="hu-HU" dirty="0"/>
              <a:t> (.</a:t>
            </a:r>
            <a:r>
              <a:rPr lang="hu-HU" dirty="0" err="1"/>
              <a:t>nc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meteorológusok, éghajlatkutatók, földtudósok használják</a:t>
            </a:r>
          </a:p>
          <a:p>
            <a:pPr lvl="1"/>
            <a:r>
              <a:rPr lang="hu-HU" dirty="0"/>
              <a:t>a két koordinátán túl további dimenziókat (többet!) is tartalmazhat + metaadatot</a:t>
            </a:r>
          </a:p>
          <a:p>
            <a:pPr lvl="1"/>
            <a:r>
              <a:rPr lang="hu-HU" dirty="0"/>
              <a:t>adatkocka (</a:t>
            </a:r>
            <a:r>
              <a:rPr lang="hu-HU" dirty="0" err="1"/>
              <a:t>data</a:t>
            </a:r>
            <a:r>
              <a:rPr lang="hu-HU" dirty="0"/>
              <a:t> </a:t>
            </a:r>
            <a:r>
              <a:rPr lang="hu-HU" dirty="0" err="1"/>
              <a:t>cube</a:t>
            </a:r>
            <a:r>
              <a:rPr lang="hu-HU" dirty="0"/>
              <a:t>)</a:t>
            </a:r>
          </a:p>
          <a:p>
            <a:r>
              <a:rPr lang="hu-HU" dirty="0"/>
              <a:t>ideiglenes raszterréteg készítése </a:t>
            </a:r>
            <a:r>
              <a:rPr lang="hu-HU" dirty="0" err="1"/>
              <a:t>NetCDF</a:t>
            </a:r>
            <a:r>
              <a:rPr lang="hu-HU" dirty="0"/>
              <a:t>-fájlból</a:t>
            </a:r>
          </a:p>
          <a:p>
            <a:pPr lvl="1"/>
            <a:r>
              <a:rPr lang="hu-HU" dirty="0" err="1"/>
              <a:t>Multidimension</a:t>
            </a:r>
            <a:r>
              <a:rPr lang="hu-HU" dirty="0"/>
              <a:t> </a:t>
            </a:r>
            <a:r>
              <a:rPr lang="hu-HU" dirty="0" err="1"/>
              <a:t>Tools</a:t>
            </a:r>
            <a:r>
              <a:rPr lang="hu-HU" dirty="0"/>
              <a:t> &gt; </a:t>
            </a:r>
            <a:r>
              <a:rPr lang="hu-HU" dirty="0" err="1"/>
              <a:t>Make</a:t>
            </a:r>
            <a:r>
              <a:rPr lang="hu-HU" dirty="0"/>
              <a:t> </a:t>
            </a:r>
            <a:r>
              <a:rPr lang="hu-HU" dirty="0" err="1"/>
              <a:t>NetCDF</a:t>
            </a:r>
            <a:r>
              <a:rPr lang="hu-HU" dirty="0"/>
              <a:t> </a:t>
            </a:r>
            <a:r>
              <a:rPr lang="hu-HU" dirty="0" err="1"/>
              <a:t>Raster</a:t>
            </a:r>
            <a:r>
              <a:rPr lang="hu-HU" dirty="0"/>
              <a:t> </a:t>
            </a:r>
            <a:r>
              <a:rPr lang="hu-HU" dirty="0" err="1"/>
              <a:t>Layer</a:t>
            </a:r>
            <a:endParaRPr lang="hu-HU" dirty="0"/>
          </a:p>
          <a:p>
            <a:r>
              <a:rPr lang="hu-HU" dirty="0"/>
              <a:t>ideiglenes raszter véglegesítése</a:t>
            </a:r>
          </a:p>
          <a:p>
            <a:pPr lvl="1"/>
            <a:r>
              <a:rPr lang="hu-HU" dirty="0"/>
              <a:t>jobb klikk &gt; Export &gt; Export Data…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05FF2CC-D2AE-87FD-3656-3B369684A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10:18</a:t>
            </a:fld>
            <a:endParaRPr lang="en-US"/>
          </a:p>
        </p:txBody>
      </p:sp>
      <p:pic>
        <p:nvPicPr>
          <p:cNvPr id="6" name="Kép 5" descr="A képen sor, diagram, Téglalap, képernyőkép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3B30A0C-6C41-1794-EF84-897F65B720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2855" y="1422400"/>
            <a:ext cx="3791771" cy="18010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 descr="A képen szöveg, képernyőkép, diagram, Párhuzamo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310E277-2303-DD38-75FB-E6B97051EB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2855" y="3311897"/>
            <a:ext cx="3791771" cy="28187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9869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48259E8-9CDE-233A-6D0F-ECE5BCC3B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NetCDF</a:t>
            </a:r>
            <a:r>
              <a:rPr lang="hu-HU" dirty="0"/>
              <a:t>-fájl rétegének beolvasása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C1435DE-DA28-40B0-7111-03A23DBAF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11192286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készítsünk ideiglenes réteget a letöltött .</a:t>
            </a:r>
            <a:r>
              <a:rPr lang="hu-HU" dirty="0" err="1"/>
              <a:t>nc</a:t>
            </a:r>
            <a:r>
              <a:rPr lang="hu-HU" dirty="0"/>
              <a:t>-fájl ALLSKY_SFC_SW_DWN nevű változójából</a:t>
            </a:r>
          </a:p>
          <a:p>
            <a:pPr lvl="1"/>
            <a:r>
              <a:rPr lang="hu-HU" dirty="0"/>
              <a:t>mentsük </a:t>
            </a:r>
            <a:r>
              <a:rPr lang="hu-HU" dirty="0" err="1"/>
              <a:t>geoTiffként</a:t>
            </a:r>
            <a:r>
              <a:rPr lang="hu-HU" dirty="0"/>
              <a:t>, LZW</a:t>
            </a:r>
            <a:br>
              <a:rPr lang="hu-HU" dirty="0"/>
            </a:br>
            <a:r>
              <a:rPr lang="hu-HU" dirty="0"/>
              <a:t>tömörítéssel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D574671-7E8B-3B86-36EE-0DE1280BD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10:18</a:t>
            </a:fld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E962B6F-9C92-352F-A328-5E00E11E09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644" y="2377440"/>
            <a:ext cx="2699951" cy="36918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8319F2FC-4948-4BE7-10E2-EA672D1783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3109" y="2377440"/>
            <a:ext cx="3577377" cy="36918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17239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E684D44-FA12-442B-851B-A3BB60FEE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noProof="0" dirty="0"/>
              <a:t>Global </a:t>
            </a:r>
            <a:r>
              <a:rPr lang="hu-HU" noProof="0" dirty="0" err="1"/>
              <a:t>Solar</a:t>
            </a:r>
            <a:r>
              <a:rPr lang="hu-HU" noProof="0" dirty="0"/>
              <a:t> Atlas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6C9FCDC-95A6-6339-BD87-59A7E8A08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5939789" cy="4754563"/>
          </a:xfrm>
        </p:spPr>
        <p:txBody>
          <a:bodyPr/>
          <a:lstStyle/>
          <a:p>
            <a:r>
              <a:rPr lang="hu-HU" dirty="0"/>
              <a:t>DEMO</a:t>
            </a:r>
          </a:p>
          <a:p>
            <a:pPr lvl="1"/>
            <a:r>
              <a:rPr lang="hu-HU" dirty="0"/>
              <a:t>nyissuk meg a </a:t>
            </a:r>
            <a:r>
              <a:rPr lang="hu-HU" noProof="0" dirty="0">
                <a:hlinkClick r:id="rId2"/>
              </a:rPr>
              <a:t>https://globalsolaratlas.info/</a:t>
            </a:r>
            <a:r>
              <a:rPr lang="hu-HU" dirty="0"/>
              <a:t> oldalt</a:t>
            </a:r>
          </a:p>
          <a:p>
            <a:pPr lvl="1"/>
            <a:r>
              <a:rPr lang="hu-HU" dirty="0"/>
              <a:t>nézzük meg a térképet, válasszunk réteget</a:t>
            </a:r>
          </a:p>
          <a:p>
            <a:pPr lvl="1"/>
            <a:r>
              <a:rPr lang="hu-HU" dirty="0"/>
              <a:t>kérjünk le statisztikákat Magyarországra vonatkozóan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8017675-BB5C-3712-97EE-6C23F9B9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5AB2-E072-4841-8235-06FBDC2E49E4}" type="datetime10">
              <a:rPr lang="en-US" smtClean="0"/>
              <a:t>10:18</a:t>
            </a:fld>
            <a:endParaRPr lang="en-US"/>
          </a:p>
        </p:txBody>
      </p:sp>
      <p:pic>
        <p:nvPicPr>
          <p:cNvPr id="7" name="Kép 6" descr="A képen szöveg, Grafikus tervezés, képernyő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D326E722-1639-2048-1E2B-ADF5E11FA3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77989" y="1359884"/>
            <a:ext cx="5265766" cy="20499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Kép 11" descr="A képen szöveg, térkép, atlasz, képernyő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7BF6B5EF-447C-44BF-219D-C0FC0810CF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7989" y="3579475"/>
            <a:ext cx="5265766" cy="25557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0CAB29F1-6998-8F12-0FC6-19AB37E22B6E}"/>
              </a:ext>
            </a:extLst>
          </p:cNvPr>
          <p:cNvSpPr/>
          <p:nvPr/>
        </p:nvSpPr>
        <p:spPr>
          <a:xfrm>
            <a:off x="9097878" y="5912108"/>
            <a:ext cx="471489" cy="1428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D9AA3636-1B80-B7CE-3246-2882AC0C3ADE}"/>
              </a:ext>
            </a:extLst>
          </p:cNvPr>
          <p:cNvSpPr/>
          <p:nvPr/>
        </p:nvSpPr>
        <p:spPr>
          <a:xfrm>
            <a:off x="6799687" y="4075166"/>
            <a:ext cx="216809" cy="2477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E7E4B9B1-2F1A-D793-48C1-48701E2AB599}"/>
              </a:ext>
            </a:extLst>
          </p:cNvPr>
          <p:cNvSpPr/>
          <p:nvPr/>
        </p:nvSpPr>
        <p:spPr>
          <a:xfrm>
            <a:off x="7872583" y="4075166"/>
            <a:ext cx="1387241" cy="9853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29699A70-E0AC-96D4-958D-F3F20DD680FD}"/>
              </a:ext>
            </a:extLst>
          </p:cNvPr>
          <p:cNvSpPr/>
          <p:nvPr/>
        </p:nvSpPr>
        <p:spPr>
          <a:xfrm>
            <a:off x="10670647" y="4673386"/>
            <a:ext cx="960521" cy="1554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27CC6F34-FC00-758C-8203-5FBCE988E1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29972" y="3579475"/>
            <a:ext cx="2474388" cy="25557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88385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7463</TotalTime>
  <Words>1473</Words>
  <Application>Microsoft Office PowerPoint</Application>
  <PresentationFormat>Szélesvásznú</PresentationFormat>
  <Paragraphs>272</Paragraphs>
  <Slides>36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36</vt:i4>
      </vt:variant>
    </vt:vector>
  </HeadingPairs>
  <TitlesOfParts>
    <vt:vector size="41" baseType="lpstr">
      <vt:lpstr>Arial</vt:lpstr>
      <vt:lpstr>Arial Narrow</vt:lpstr>
      <vt:lpstr>Calibri</vt:lpstr>
      <vt:lpstr>Courier New</vt:lpstr>
      <vt:lpstr>Office-téma</vt:lpstr>
      <vt:lpstr>Adatforrások</vt:lpstr>
      <vt:lpstr>Adatforrások</vt:lpstr>
      <vt:lpstr>Energiaföldrajzhoz kacsolódó adatforrások</vt:lpstr>
      <vt:lpstr>Napenergia</vt:lpstr>
      <vt:lpstr>Napenergia</vt:lpstr>
      <vt:lpstr>NASA POWER</vt:lpstr>
      <vt:lpstr>NetCDF-fájl rétegének beolvasása</vt:lpstr>
      <vt:lpstr>NetCDF-fájl rétegének beolvasása</vt:lpstr>
      <vt:lpstr>Global Solar Atlas</vt:lpstr>
      <vt:lpstr>Global Solar Atlas</vt:lpstr>
      <vt:lpstr>Global Solar Atlas</vt:lpstr>
      <vt:lpstr>PVGIS</vt:lpstr>
      <vt:lpstr>PVGIS</vt:lpstr>
      <vt:lpstr>Infrastruktúra</vt:lpstr>
      <vt:lpstr>Geotermia</vt:lpstr>
      <vt:lpstr>Geotermia</vt:lpstr>
      <vt:lpstr>citiwatts</vt:lpstr>
      <vt:lpstr>Szélenergia</vt:lpstr>
      <vt:lpstr>Global Wind Atlas</vt:lpstr>
      <vt:lpstr>New European Wind Atlas</vt:lpstr>
      <vt:lpstr>Vízenergia</vt:lpstr>
      <vt:lpstr>1. feladat</vt:lpstr>
      <vt:lpstr>Széles körben használható adatforrások</vt:lpstr>
      <vt:lpstr>OpenStreetMap (OSM)</vt:lpstr>
      <vt:lpstr>OpenStreetMap</vt:lpstr>
      <vt:lpstr>2. feladat</vt:lpstr>
      <vt:lpstr>Felszínborítás/területhasználat</vt:lpstr>
      <vt:lpstr>Copernicus Land Monitoring Service</vt:lpstr>
      <vt:lpstr>Magyarország Ökoszisztéma-alaptérképe</vt:lpstr>
      <vt:lpstr>További adatforrások</vt:lpstr>
      <vt:lpstr>További adatforrások</vt:lpstr>
      <vt:lpstr>Központi Statisztikai Hivatal (KSH)</vt:lpstr>
      <vt:lpstr>Központi Statisztikai Hivatal (KSH)</vt:lpstr>
      <vt:lpstr>3. feladat</vt:lpstr>
      <vt:lpstr>3. feladat – megoldás</vt:lpstr>
      <vt:lpstr>Köszönöm a figyelmet!</vt:lpstr>
    </vt:vector>
  </TitlesOfParts>
  <Company>MTA ÖK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Ismerkedés, tematika, követelmény</dc:title>
  <dc:creator>BFÁkos</dc:creator>
  <cp:lastModifiedBy>BFÁkos</cp:lastModifiedBy>
  <cp:revision>243</cp:revision>
  <dcterms:created xsi:type="dcterms:W3CDTF">2021-09-14T06:27:21Z</dcterms:created>
  <dcterms:modified xsi:type="dcterms:W3CDTF">2026-03-03T20:58:48Z</dcterms:modified>
</cp:coreProperties>
</file>